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4"/>
    <p:sldMasterId id="2147483648" r:id="rId5"/>
  </p:sldMasterIdLst>
  <p:notesMasterIdLst>
    <p:notesMasterId r:id="rId23"/>
  </p:notesMasterIdLst>
  <p:handoutMasterIdLst>
    <p:handoutMasterId r:id="rId24"/>
  </p:handoutMasterIdLst>
  <p:sldIdLst>
    <p:sldId id="266" r:id="rId6"/>
    <p:sldId id="267" r:id="rId7"/>
    <p:sldId id="269" r:id="rId8"/>
    <p:sldId id="268" r:id="rId9"/>
    <p:sldId id="271" r:id="rId10"/>
    <p:sldId id="273" r:id="rId11"/>
    <p:sldId id="274" r:id="rId12"/>
    <p:sldId id="275" r:id="rId13"/>
    <p:sldId id="276" r:id="rId14"/>
    <p:sldId id="278" r:id="rId15"/>
    <p:sldId id="270" r:id="rId16"/>
    <p:sldId id="284" r:id="rId17"/>
    <p:sldId id="280" r:id="rId18"/>
    <p:sldId id="285" r:id="rId19"/>
    <p:sldId id="287" r:id="rId20"/>
    <p:sldId id="286" r:id="rId21"/>
    <p:sldId id="283"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6C94"/>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2" d="100"/>
          <a:sy n="82" d="100"/>
        </p:scale>
        <p:origin x="643" y="72"/>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24.05.2020</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24.05.2020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solidFill>
                  <a:srgbClr val="000000"/>
                </a:solidFill>
                <a:latin typeface="Arial"/>
                <a:cs typeface="Arial"/>
              </a:rPr>
              <a:t>NOTE: THIS SLIDE IS ANIMATED. [ADVANCE] INDICATES WHEN YOU SHOULD CLICK ADVANCE TO BRING UP THE NEXT PART OF THE SLIDE.</a:t>
            </a:r>
          </a:p>
          <a:p>
            <a:r>
              <a:rPr lang="en-US" baseline="0" dirty="0">
                <a:solidFill>
                  <a:srgbClr val="000000"/>
                </a:solidFill>
                <a:latin typeface="Arial"/>
                <a:cs typeface="Arial"/>
              </a:rPr>
              <a:t>The reason these mindsets can have such an impact on achievement has to do with the recursive process that takes place when students experience a challenge or setback.</a:t>
            </a:r>
          </a:p>
          <a:p>
            <a:r>
              <a:rPr lang="en-US" baseline="0" dirty="0">
                <a:solidFill>
                  <a:srgbClr val="000000"/>
                </a:solidFill>
                <a:latin typeface="Arial"/>
                <a:cs typeface="Arial"/>
              </a:rPr>
              <a:t>[ADVANCE] When a student w/ a GMS experiences a setback</a:t>
            </a:r>
          </a:p>
          <a:p>
            <a:r>
              <a:rPr lang="en-US" baseline="0" dirty="0">
                <a:solidFill>
                  <a:srgbClr val="000000"/>
                </a:solidFill>
                <a:latin typeface="Arial"/>
                <a:cs typeface="Arial"/>
              </a:rPr>
              <a:t>[ADVANCE] they increase their effort</a:t>
            </a:r>
          </a:p>
          <a:p>
            <a:r>
              <a:rPr lang="en-US" baseline="0" dirty="0">
                <a:solidFill>
                  <a:srgbClr val="000000"/>
                </a:solidFill>
                <a:latin typeface="Arial"/>
                <a:cs typeface="Arial"/>
              </a:rPr>
              <a:t>[ADVANCE] which leads to better results</a:t>
            </a:r>
          </a:p>
          <a:p>
            <a:r>
              <a:rPr lang="en-US" baseline="0" dirty="0">
                <a:solidFill>
                  <a:srgbClr val="000000"/>
                </a:solidFill>
                <a:latin typeface="Arial"/>
                <a:cs typeface="Arial"/>
              </a:rPr>
              <a:t>[ADVANCE], which then reinforces their belief that they can improve – it reinforces their growth mindset. </a:t>
            </a:r>
          </a:p>
          <a:p>
            <a:r>
              <a:rPr lang="en-US" baseline="0" dirty="0">
                <a:solidFill>
                  <a:srgbClr val="000000"/>
                </a:solidFill>
                <a:latin typeface="Arial"/>
                <a:cs typeface="Arial"/>
              </a:rPr>
              <a:t>[ADVANCE] Students with a fixed mindset have the opposite recursive process taking place. [ADVANCE] They experience a failure,</a:t>
            </a:r>
          </a:p>
          <a:p>
            <a:r>
              <a:rPr lang="en-US" baseline="0" dirty="0">
                <a:solidFill>
                  <a:srgbClr val="000000"/>
                </a:solidFill>
                <a:latin typeface="Arial"/>
                <a:cs typeface="Arial"/>
              </a:rPr>
              <a:t>[ADVANCE], they reduce their effort,</a:t>
            </a:r>
          </a:p>
          <a:p>
            <a:r>
              <a:rPr lang="en-US" baseline="0" dirty="0">
                <a:solidFill>
                  <a:srgbClr val="000000"/>
                </a:solidFill>
                <a:latin typeface="Arial"/>
                <a:cs typeface="Arial"/>
              </a:rPr>
              <a:t>[ADVANCE], which leads to lower achievement over time,</a:t>
            </a:r>
          </a:p>
          <a:p>
            <a:endParaRPr lang="en-US" baseline="0" dirty="0">
              <a:solidFill>
                <a:srgbClr val="000000"/>
              </a:solidFill>
              <a:latin typeface="Arial"/>
              <a:cs typeface="Arial"/>
            </a:endParaRPr>
          </a:p>
          <a:p>
            <a:r>
              <a:rPr lang="en-US" baseline="0" dirty="0">
                <a:solidFill>
                  <a:srgbClr val="000000"/>
                </a:solidFill>
                <a:latin typeface="Arial"/>
                <a:cs typeface="Arial"/>
              </a:rPr>
              <a:t>[ADVANCE] which then reinforces their belief that they don’t ‘have what it takes.’ </a:t>
            </a:r>
          </a:p>
        </p:txBody>
      </p:sp>
      <p:sp>
        <p:nvSpPr>
          <p:cNvPr id="4" name="Slide Number Placeholder 3"/>
          <p:cNvSpPr>
            <a:spLocks noGrp="1"/>
          </p:cNvSpPr>
          <p:nvPr>
            <p:ph type="sldNum" sz="quarter" idx="10"/>
          </p:nvPr>
        </p:nvSpPr>
        <p:spPr/>
        <p:txBody>
          <a:bodyPr/>
          <a:lstStyle/>
          <a:p>
            <a:fld id="{6F8884C0-F64C-5841-B6D6-7283E66F4306}" type="slidenum">
              <a:rPr lang="en-US" smtClean="0"/>
              <a:t>10</a:t>
            </a:fld>
            <a:endParaRPr lang="en-US"/>
          </a:p>
        </p:txBody>
      </p:sp>
    </p:spTree>
    <p:extLst>
      <p:ext uri="{BB962C8B-B14F-4D97-AF65-F5344CB8AC3E}">
        <p14:creationId xmlns:p14="http://schemas.microsoft.com/office/powerpoint/2010/main" val="28989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ED6EE-410C-C544-9551-59833754CA1A}"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3C6D-C25F-4645-BF57-D6239EF40751}" type="slidenum">
              <a:rPr lang="en-US" smtClean="0"/>
              <a:t>‹#›</a:t>
            </a:fld>
            <a:endParaRPr lang="en-US"/>
          </a:p>
        </p:txBody>
      </p:sp>
    </p:spTree>
    <p:extLst>
      <p:ext uri="{BB962C8B-B14F-4D97-AF65-F5344CB8AC3E}">
        <p14:creationId xmlns:p14="http://schemas.microsoft.com/office/powerpoint/2010/main" val="394398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76"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ED6EE-410C-C544-9551-59833754CA1A}" type="datetimeFigureOut">
              <a:rPr lang="en-US" smtClean="0"/>
              <a:t>5/24/2020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D3C6D-C25F-4645-BF57-D6239EF40751}" type="slidenum">
              <a:rPr lang="en-US" smtClean="0"/>
              <a:t>‹#›</a:t>
            </a:fld>
            <a:endParaRPr lang="en-US"/>
          </a:p>
        </p:txBody>
      </p:sp>
      <p:pic>
        <p:nvPicPr>
          <p:cNvPr id="7" name="droppedImage.png"/>
          <p:cNvPicPr/>
          <p:nvPr userDrawn="1"/>
        </p:nvPicPr>
        <p:blipFill>
          <a:blip r:embed="rId3">
            <a:alphaModFix amt="50000"/>
          </a:blip>
          <a:stretch>
            <a:fillRect/>
          </a:stretch>
        </p:blipFill>
        <p:spPr>
          <a:xfrm>
            <a:off x="11003280" y="81282"/>
            <a:ext cx="1188720" cy="754380"/>
          </a:xfrm>
          <a:prstGeom prst="rect">
            <a:avLst/>
          </a:prstGeom>
          <a:ln w="12700">
            <a:miter lim="400000"/>
          </a:ln>
        </p:spPr>
      </p:pic>
    </p:spTree>
    <p:extLst>
      <p:ext uri="{BB962C8B-B14F-4D97-AF65-F5344CB8AC3E}">
        <p14:creationId xmlns:p14="http://schemas.microsoft.com/office/powerpoint/2010/main" val="331227819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ol21c.org/2014/01/26/the-power-of-mindset/" TargetMode="Externa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hyperlink" Target="http://megafilesstore.blogspot.com/2012/06/watch-online-quran-tv.html"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6.gif"/><Relationship Id="rId5" Type="http://schemas.openxmlformats.org/officeDocument/2006/relationships/image" Target="../media/image41.svg"/><Relationship Id="rId10" Type="http://schemas.openxmlformats.org/officeDocument/2006/relationships/hyperlink" Target="https://www.youtube.com/watch?v=46UhAtPyXw4" TargetMode="External"/><Relationship Id="rId4" Type="http://schemas.openxmlformats.org/officeDocument/2006/relationships/image" Target="../media/image40.pn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hyperlink" Target="https://www.youtube.com/watch?v=qjBdcyueom8" TargetMode="External"/><Relationship Id="rId1" Type="http://schemas.openxmlformats.org/officeDocument/2006/relationships/slideLayout" Target="../slideLayouts/slideLayout17.xml"/><Relationship Id="rId4" Type="http://schemas.openxmlformats.org/officeDocument/2006/relationships/hyperlink" Target="http://sonetlab.fbk.eu/data/manypedia_saved/Manypedia%20-%20Comparing%20page%20%20Recent%20deaths%20%20from%20the%20English%20and%20the%20Italian%20Wikipedia.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hyperlink" Target="https://sonyaterborg.com/2015/02/15/failure-is-an-option/" TargetMode="External"/><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12D97022-CC36-481D-A6F0-AAE906E9AC72}"/>
              </a:ext>
            </a:extLst>
          </p:cNvPr>
          <p:cNvSpPr>
            <a:spLocks noGrp="1"/>
          </p:cNvSpPr>
          <p:nvPr>
            <p:ph type="sldNum" sz="quarter" idx="12"/>
          </p:nvPr>
        </p:nvSpPr>
        <p:spPr>
          <a:xfrm>
            <a:off x="10804358" y="5816819"/>
            <a:ext cx="549442" cy="365125"/>
          </a:xfrm>
        </p:spPr>
        <p:txBody>
          <a:bodyPr/>
          <a:lstStyle/>
          <a:p>
            <a:pPr>
              <a:spcAft>
                <a:spcPts val="600"/>
              </a:spcAft>
            </a:pPr>
            <a:fld id="{D495E168-DA5E-4888-8D8A-92B118324C14}" type="slidenum">
              <a:rPr lang="ru-RU" smtClean="0"/>
              <a:pPr>
                <a:spcAft>
                  <a:spcPts val="600"/>
                </a:spcAft>
              </a:pPr>
              <a:t>1</a:t>
            </a:fld>
            <a:endParaRPr lang="ru-RU"/>
          </a:p>
        </p:txBody>
      </p:sp>
      <p:pic>
        <p:nvPicPr>
          <p:cNvPr id="18" name="Picture Placeholder 17" descr="A close up of a logo&#10;&#10;Description automatically generated">
            <a:extLst>
              <a:ext uri="{FF2B5EF4-FFF2-40B4-BE49-F238E27FC236}">
                <a16:creationId xmlns:a16="http://schemas.microsoft.com/office/drawing/2014/main" id="{1817C9D2-235A-46DD-B76E-E48A609FD4F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382243" y="2293510"/>
            <a:ext cx="4955512" cy="3283027"/>
          </a:xfrm>
          <a:noFill/>
        </p:spPr>
      </p:pic>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838200" y="365126"/>
            <a:ext cx="9050518" cy="945498"/>
          </a:xfrm>
        </p:spPr>
        <p:txBody>
          <a:bodyPr anchor="ctr">
            <a:normAutofit/>
          </a:bodyPr>
          <a:lstStyle/>
          <a:p>
            <a:r>
              <a:rPr lang="en-US" dirty="0"/>
              <a:t>Mindset</a:t>
            </a:r>
            <a:endParaRPr lang="ru-RU" dirty="0"/>
          </a:p>
        </p:txBody>
      </p:sp>
      <p:sp>
        <p:nvSpPr>
          <p:cNvPr id="19" name="TextBox 18">
            <a:extLst>
              <a:ext uri="{FF2B5EF4-FFF2-40B4-BE49-F238E27FC236}">
                <a16:creationId xmlns:a16="http://schemas.microsoft.com/office/drawing/2014/main" id="{4FE88BF3-3F4F-485F-B654-083DC9469424}"/>
              </a:ext>
            </a:extLst>
          </p:cNvPr>
          <p:cNvSpPr txBox="1"/>
          <p:nvPr/>
        </p:nvSpPr>
        <p:spPr>
          <a:xfrm>
            <a:off x="6461156" y="5509042"/>
            <a:ext cx="1942610" cy="307777"/>
          </a:xfrm>
          <a:prstGeom prst="rect">
            <a:avLst/>
          </a:prstGeom>
          <a:solidFill>
            <a:srgbClr val="000000"/>
          </a:solidFill>
        </p:spPr>
        <p:txBody>
          <a:bodyPr wrap="square" rtlCol="0">
            <a:spAutoFit/>
          </a:bodyPr>
          <a:lstStyle/>
          <a:p>
            <a:pPr algn="r">
              <a:spcAft>
                <a:spcPts val="600"/>
              </a:spcAft>
            </a:pPr>
            <a:r>
              <a:rPr lang="en-CA" sz="700">
                <a:solidFill>
                  <a:srgbClr val="FFFFFF"/>
                </a:solidFill>
                <a:hlinkClick r:id="rId3" tooltip="https://school21c.org/2014/01/26/the-power-of-mindset/">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15"/>
          <p:cNvSpPr>
            <a:spLocks noChangeShapeType="1"/>
          </p:cNvSpPr>
          <p:nvPr/>
        </p:nvSpPr>
        <p:spPr bwMode="auto">
          <a:xfrm rot="10800000" flipH="1" flipV="1">
            <a:off x="1825535" y="4438601"/>
            <a:ext cx="6977704" cy="2000299"/>
          </a:xfrm>
          <a:prstGeom prst="line">
            <a:avLst/>
          </a:prstGeom>
          <a:noFill/>
          <a:ln w="101600" cap="rnd">
            <a:solidFill>
              <a:srgbClr val="FF0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89089" name="Rectangle 1"/>
          <p:cNvSpPr>
            <a:spLocks noGrp="1" noChangeArrowheads="1"/>
          </p:cNvSpPr>
          <p:nvPr>
            <p:ph type="title"/>
          </p:nvPr>
        </p:nvSpPr>
        <p:spPr>
          <a:xfrm>
            <a:off x="1940342" y="95243"/>
            <a:ext cx="8229600" cy="1143000"/>
          </a:xfrm>
        </p:spPr>
        <p:txBody>
          <a:bodyPr>
            <a:normAutofit/>
          </a:bodyPr>
          <a:lstStyle/>
          <a:p>
            <a:pPr eaLnBrk="1" hangingPunct="1">
              <a:defRPr/>
            </a:pPr>
            <a:r>
              <a:rPr lang="en-US" sz="4300" dirty="0">
                <a:solidFill>
                  <a:srgbClr val="8C6C94"/>
                </a:solidFill>
                <a:latin typeface="Avenir Book"/>
                <a:cs typeface="Avenir Book"/>
              </a:rPr>
              <a:t>The Cycle</a:t>
            </a:r>
          </a:p>
        </p:txBody>
      </p:sp>
      <p:sp>
        <p:nvSpPr>
          <p:cNvPr id="22" name="Curved Left Arrow 21"/>
          <p:cNvSpPr/>
          <p:nvPr/>
        </p:nvSpPr>
        <p:spPr>
          <a:xfrm rot="17013323" flipV="1">
            <a:off x="6240812" y="1539371"/>
            <a:ext cx="1107632" cy="6591352"/>
          </a:xfrm>
          <a:prstGeom prst="curvedLeftArrow">
            <a:avLst/>
          </a:prstGeom>
          <a:solidFill>
            <a:srgbClr val="FF0000"/>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1" name="Line 15"/>
          <p:cNvSpPr>
            <a:spLocks noChangeShapeType="1"/>
          </p:cNvSpPr>
          <p:nvPr/>
        </p:nvSpPr>
        <p:spPr bwMode="auto">
          <a:xfrm rot="10800000" flipH="1" flipV="1">
            <a:off x="1729384" y="4387481"/>
            <a:ext cx="1333428" cy="400100"/>
          </a:xfrm>
          <a:prstGeom prst="line">
            <a:avLst/>
          </a:prstGeom>
          <a:noFill/>
          <a:ln w="101600" cap="rnd">
            <a:solidFill>
              <a:srgbClr val="FF0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15" name="AutoShape 4"/>
          <p:cNvSpPr>
            <a:spLocks/>
          </p:cNvSpPr>
          <p:nvPr/>
        </p:nvSpPr>
        <p:spPr bwMode="auto">
          <a:xfrm>
            <a:off x="5673186" y="5290233"/>
            <a:ext cx="1224347" cy="787389"/>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FF0000"/>
                </a:solidFill>
                <a:ea typeface="ＭＳ Ｐゴシック" charset="0"/>
                <a:cs typeface="Gill Sans" charset="0"/>
              </a:rPr>
              <a:t>Reduced Effort</a:t>
            </a:r>
            <a:endParaRPr lang="en-US" sz="2000" b="1" dirty="0">
              <a:solidFill>
                <a:srgbClr val="FB120E"/>
              </a:solidFill>
              <a:ea typeface="ＭＳ Ｐゴシック" charset="0"/>
              <a:cs typeface="Gill Sans" charset="0"/>
            </a:endParaRPr>
          </a:p>
        </p:txBody>
      </p:sp>
      <p:sp>
        <p:nvSpPr>
          <p:cNvPr id="20" name="AutoShape 4"/>
          <p:cNvSpPr>
            <a:spLocks/>
          </p:cNvSpPr>
          <p:nvPr/>
        </p:nvSpPr>
        <p:spPr bwMode="auto">
          <a:xfrm>
            <a:off x="8824802" y="5994406"/>
            <a:ext cx="1652698" cy="787394"/>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FF0000"/>
                </a:solidFill>
                <a:ea typeface="ＭＳ Ｐゴシック" charset="0"/>
                <a:cs typeface="Gill Sans Light" charset="0"/>
                <a:sym typeface="Gill Sans Light" charset="0"/>
              </a:rPr>
              <a:t>Lower Achievement</a:t>
            </a:r>
          </a:p>
        </p:txBody>
      </p:sp>
      <p:sp>
        <p:nvSpPr>
          <p:cNvPr id="21" name="Curved Left Arrow 20"/>
          <p:cNvSpPr/>
          <p:nvPr/>
        </p:nvSpPr>
        <p:spPr>
          <a:xfrm rot="4691961">
            <a:off x="6254971" y="32115"/>
            <a:ext cx="923541" cy="6396899"/>
          </a:xfrm>
          <a:prstGeom prst="curvedLeftArrow">
            <a:avLst/>
          </a:prstGeom>
          <a:solidFill>
            <a:srgbClr val="00FF00"/>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89100" name="AutoShape 12"/>
          <p:cNvSpPr>
            <a:spLocks/>
          </p:cNvSpPr>
          <p:nvPr/>
        </p:nvSpPr>
        <p:spPr bwMode="auto">
          <a:xfrm>
            <a:off x="8777840" y="1460813"/>
            <a:ext cx="1737760" cy="779172"/>
          </a:xfrm>
          <a:prstGeom prst="roundRect">
            <a:avLst>
              <a:gd name="adj" fmla="val 39139"/>
            </a:avLst>
          </a:prstGeom>
          <a:solidFill>
            <a:srgbClr val="CCFFCC"/>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008000"/>
                </a:solidFill>
                <a:ea typeface="ＭＳ Ｐゴシック" charset="0"/>
                <a:cs typeface="Avenir Book"/>
                <a:sym typeface="Gill Sans Light" charset="0"/>
              </a:rPr>
              <a:t>Higher Achievement</a:t>
            </a:r>
          </a:p>
        </p:txBody>
      </p:sp>
      <p:sp>
        <p:nvSpPr>
          <p:cNvPr id="27" name="Line 15"/>
          <p:cNvSpPr>
            <a:spLocks noChangeShapeType="1"/>
          </p:cNvSpPr>
          <p:nvPr/>
        </p:nvSpPr>
        <p:spPr bwMode="auto">
          <a:xfrm rot="10800000" flipH="1">
            <a:off x="1825535" y="1993996"/>
            <a:ext cx="6977705" cy="1530204"/>
          </a:xfrm>
          <a:prstGeom prst="line">
            <a:avLst/>
          </a:prstGeom>
          <a:noFill/>
          <a:ln w="101600" cap="rnd">
            <a:solidFill>
              <a:srgbClr val="008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29" name="Line 15"/>
          <p:cNvSpPr>
            <a:spLocks noChangeShapeType="1"/>
          </p:cNvSpPr>
          <p:nvPr/>
        </p:nvSpPr>
        <p:spPr bwMode="auto">
          <a:xfrm rot="10800000" flipH="1">
            <a:off x="4297417" y="2634257"/>
            <a:ext cx="1584569" cy="365478"/>
          </a:xfrm>
          <a:prstGeom prst="line">
            <a:avLst/>
          </a:prstGeom>
          <a:noFill/>
          <a:ln w="101600" cap="rnd">
            <a:solidFill>
              <a:srgbClr val="008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89098" name="AutoShape 10"/>
          <p:cNvSpPr>
            <a:spLocks/>
          </p:cNvSpPr>
          <p:nvPr/>
        </p:nvSpPr>
        <p:spPr bwMode="auto">
          <a:xfrm>
            <a:off x="2990671" y="2565818"/>
            <a:ext cx="1294045" cy="780099"/>
          </a:xfrm>
          <a:prstGeom prst="roundRect">
            <a:avLst>
              <a:gd name="adj" fmla="val 36227"/>
            </a:avLst>
          </a:prstGeom>
          <a:solidFill>
            <a:srgbClr val="CCFFCC"/>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008000"/>
                </a:solidFill>
                <a:ea typeface="ＭＳ Ｐゴシック" charset="0"/>
                <a:cs typeface="Gill Sans" charset="0"/>
              </a:rPr>
              <a:t>Growth Mindset </a:t>
            </a:r>
          </a:p>
        </p:txBody>
      </p:sp>
      <p:sp>
        <p:nvSpPr>
          <p:cNvPr id="30" name="Line 15"/>
          <p:cNvSpPr>
            <a:spLocks noChangeShapeType="1"/>
          </p:cNvSpPr>
          <p:nvPr/>
        </p:nvSpPr>
        <p:spPr bwMode="auto">
          <a:xfrm rot="10800000" flipH="1">
            <a:off x="1838234" y="3250130"/>
            <a:ext cx="1224578" cy="274070"/>
          </a:xfrm>
          <a:prstGeom prst="line">
            <a:avLst/>
          </a:prstGeom>
          <a:noFill/>
          <a:ln w="101600" cap="rnd">
            <a:solidFill>
              <a:srgbClr val="008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89099" name="AutoShape 11"/>
          <p:cNvSpPr>
            <a:spLocks/>
          </p:cNvSpPr>
          <p:nvPr/>
        </p:nvSpPr>
        <p:spPr bwMode="auto">
          <a:xfrm>
            <a:off x="5843886" y="2044796"/>
            <a:ext cx="1289823" cy="779172"/>
          </a:xfrm>
          <a:prstGeom prst="roundRect">
            <a:avLst>
              <a:gd name="adj" fmla="val 39139"/>
            </a:avLst>
          </a:prstGeom>
          <a:solidFill>
            <a:srgbClr val="CCFFCC"/>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008000"/>
                </a:solidFill>
                <a:ea typeface="ＭＳ Ｐゴシック" charset="0"/>
                <a:cs typeface="Gill Sans" charset="0"/>
              </a:rPr>
              <a:t>Increased Effort</a:t>
            </a:r>
          </a:p>
        </p:txBody>
      </p:sp>
      <p:grpSp>
        <p:nvGrpSpPr>
          <p:cNvPr id="11" name="Group 10"/>
          <p:cNvGrpSpPr/>
          <p:nvPr/>
        </p:nvGrpSpPr>
        <p:grpSpPr>
          <a:xfrm>
            <a:off x="1570206" y="3511500"/>
            <a:ext cx="1384300" cy="927100"/>
            <a:chOff x="533400" y="3606800"/>
            <a:chExt cx="1384300" cy="927100"/>
          </a:xfrm>
          <a:solidFill>
            <a:schemeClr val="bg1">
              <a:lumMod val="75000"/>
            </a:schemeClr>
          </a:solidFill>
        </p:grpSpPr>
        <p:sp>
          <p:nvSpPr>
            <p:cNvPr id="4" name="Rounded Rectangle 3"/>
            <p:cNvSpPr/>
            <p:nvPr/>
          </p:nvSpPr>
          <p:spPr>
            <a:xfrm>
              <a:off x="533400" y="3606800"/>
              <a:ext cx="1384300" cy="927100"/>
            </a:xfrm>
            <a:prstGeom prst="roundRect">
              <a:avLst/>
            </a:prstGeom>
            <a:grp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5" name="TextBox 4"/>
            <p:cNvSpPr txBox="1"/>
            <p:nvPr/>
          </p:nvSpPr>
          <p:spPr>
            <a:xfrm>
              <a:off x="596900" y="3770446"/>
              <a:ext cx="1263470" cy="646331"/>
            </a:xfrm>
            <a:prstGeom prst="rect">
              <a:avLst/>
            </a:prstGeom>
            <a:grpFill/>
            <a:ln>
              <a:noFill/>
            </a:ln>
          </p:spPr>
          <p:txBody>
            <a:bodyPr wrap="square" rtlCol="0">
              <a:spAutoFit/>
            </a:bodyPr>
            <a:lstStyle/>
            <a:p>
              <a:pPr algn="ctr"/>
              <a:r>
                <a:rPr lang="en-US" sz="1800" dirty="0"/>
                <a:t>Challenge or Failure</a:t>
              </a:r>
            </a:p>
          </p:txBody>
        </p:sp>
      </p:grpSp>
      <p:sp>
        <p:nvSpPr>
          <p:cNvPr id="32" name="Line 15"/>
          <p:cNvSpPr>
            <a:spLocks noChangeShapeType="1"/>
          </p:cNvSpPr>
          <p:nvPr/>
        </p:nvSpPr>
        <p:spPr bwMode="auto">
          <a:xfrm rot="10800000" flipH="1" flipV="1">
            <a:off x="4246615" y="5119868"/>
            <a:ext cx="1442985" cy="400101"/>
          </a:xfrm>
          <a:prstGeom prst="line">
            <a:avLst/>
          </a:prstGeom>
          <a:noFill/>
          <a:ln w="101600" cap="rnd">
            <a:solidFill>
              <a:srgbClr val="FF0000"/>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800"/>
          </a:p>
        </p:txBody>
      </p:sp>
      <p:sp>
        <p:nvSpPr>
          <p:cNvPr id="14" name="AutoShape 4"/>
          <p:cNvSpPr>
            <a:spLocks/>
          </p:cNvSpPr>
          <p:nvPr/>
        </p:nvSpPr>
        <p:spPr bwMode="auto">
          <a:xfrm>
            <a:off x="2961213" y="4677687"/>
            <a:ext cx="1224347" cy="787394"/>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38100" tIns="38100" rIns="38100" bIns="38100" anchor="ctr"/>
          <a:lstStyle/>
          <a:p>
            <a:pPr algn="ctr">
              <a:defRPr/>
            </a:pPr>
            <a:r>
              <a:rPr lang="en-US" sz="2000" b="1" dirty="0">
                <a:solidFill>
                  <a:srgbClr val="FF0000"/>
                </a:solidFill>
                <a:ea typeface="ＭＳ Ｐゴシック" charset="0"/>
                <a:cs typeface="Gill Sans" charset="0"/>
              </a:rPr>
              <a:t>Fixed</a:t>
            </a:r>
            <a:r>
              <a:rPr lang="en-US" sz="2000" b="1" dirty="0">
                <a:solidFill>
                  <a:srgbClr val="FB120E"/>
                </a:solidFill>
                <a:ea typeface="ＭＳ Ｐゴシック" charset="0"/>
                <a:cs typeface="Gill Sans" charset="0"/>
              </a:rPr>
              <a:t> </a:t>
            </a:r>
          </a:p>
          <a:p>
            <a:pPr algn="ctr">
              <a:defRPr/>
            </a:pPr>
            <a:r>
              <a:rPr lang="en-US" sz="2000" b="1" dirty="0">
                <a:solidFill>
                  <a:srgbClr val="FB120E"/>
                </a:solidFill>
                <a:ea typeface="ＭＳ Ｐゴシック" charset="0"/>
                <a:cs typeface="Gill Sans" charset="0"/>
              </a:rPr>
              <a:t>Mindset</a:t>
            </a:r>
          </a:p>
        </p:txBody>
      </p:sp>
      <p:sp>
        <p:nvSpPr>
          <p:cNvPr id="2" name="Rectangle 1">
            <a:extLst>
              <a:ext uri="{FF2B5EF4-FFF2-40B4-BE49-F238E27FC236}">
                <a16:creationId xmlns:a16="http://schemas.microsoft.com/office/drawing/2014/main" id="{7086961D-0BBA-4239-B22B-69ABD3767243}"/>
              </a:ext>
            </a:extLst>
          </p:cNvPr>
          <p:cNvSpPr/>
          <p:nvPr/>
        </p:nvSpPr>
        <p:spPr>
          <a:xfrm>
            <a:off x="344366" y="176548"/>
            <a:ext cx="4283618" cy="1938992"/>
          </a:xfrm>
          <a:prstGeom prst="rect">
            <a:avLst/>
          </a:prstGeom>
        </p:spPr>
        <p:txBody>
          <a:bodyPr wrap="square">
            <a:spAutoFit/>
          </a:bodyPr>
          <a:lstStyle/>
          <a:p>
            <a:r>
              <a:rPr lang="en-US" sz="2400" dirty="0"/>
              <a:t>This is how mindset  impacts achievement.  One of these cycles takes place when students experience a challenge or setback.  </a:t>
            </a:r>
            <a:endParaRPr lang="en-CA" sz="2400" dirty="0"/>
          </a:p>
        </p:txBody>
      </p:sp>
      <p:sp>
        <p:nvSpPr>
          <p:cNvPr id="3" name="TextBox 2">
            <a:extLst>
              <a:ext uri="{FF2B5EF4-FFF2-40B4-BE49-F238E27FC236}">
                <a16:creationId xmlns:a16="http://schemas.microsoft.com/office/drawing/2014/main" id="{E1470F13-054D-4656-857C-34189E8CA4E0}"/>
              </a:ext>
            </a:extLst>
          </p:cNvPr>
          <p:cNvSpPr txBox="1"/>
          <p:nvPr/>
        </p:nvSpPr>
        <p:spPr>
          <a:xfrm>
            <a:off x="9231883" y="3511500"/>
            <a:ext cx="2472613" cy="830997"/>
          </a:xfrm>
          <a:prstGeom prst="rect">
            <a:avLst/>
          </a:prstGeom>
          <a:noFill/>
        </p:spPr>
        <p:txBody>
          <a:bodyPr wrap="square" rtlCol="0">
            <a:spAutoFit/>
          </a:bodyPr>
          <a:lstStyle/>
          <a:p>
            <a:r>
              <a:rPr lang="en-US" sz="2400" dirty="0"/>
              <a:t>Which path do you usually take?</a:t>
            </a:r>
            <a:endParaRPr lang="en-CA" sz="2400" dirty="0"/>
          </a:p>
        </p:txBody>
      </p:sp>
    </p:spTree>
    <p:extLst>
      <p:ext uri="{BB962C8B-B14F-4D97-AF65-F5344CB8AC3E}">
        <p14:creationId xmlns:p14="http://schemas.microsoft.com/office/powerpoint/2010/main" val="24049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09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90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9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31" grpId="0" animBg="1"/>
      <p:bldP spid="15" grpId="0" animBg="1"/>
      <p:bldP spid="20" grpId="0" animBg="1"/>
      <p:bldP spid="21" grpId="0" animBg="1"/>
      <p:bldP spid="89100" grpId="0" animBg="1"/>
      <p:bldP spid="27" grpId="0" animBg="1"/>
      <p:bldP spid="29" grpId="0" animBg="1"/>
      <p:bldP spid="89098" grpId="0" animBg="1"/>
      <p:bldP spid="30" grpId="0" animBg="1"/>
      <p:bldP spid="89099" grpId="0" animBg="1"/>
      <p:bldP spid="32" grpId="0" animBg="1"/>
      <p:bldP spid="14"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A457D-4A6E-4760-B780-3A9DC781CEB4}"/>
              </a:ext>
            </a:extLst>
          </p:cNvPr>
          <p:cNvSpPr>
            <a:spLocks noGrp="1"/>
          </p:cNvSpPr>
          <p:nvPr>
            <p:ph type="title"/>
          </p:nvPr>
        </p:nvSpPr>
        <p:spPr>
          <a:xfrm>
            <a:off x="811744" y="1573161"/>
            <a:ext cx="3403308" cy="1237789"/>
          </a:xfrm>
        </p:spPr>
        <p:txBody>
          <a:bodyPr anchor="b">
            <a:noAutofit/>
          </a:bodyPr>
          <a:lstStyle/>
          <a:p>
            <a:r>
              <a:rPr lang="en-CA" sz="2800" dirty="0"/>
              <a:t>What is your Mindset?</a:t>
            </a:r>
          </a:p>
        </p:txBody>
      </p:sp>
      <p:sp>
        <p:nvSpPr>
          <p:cNvPr id="3" name="Slide Number Placeholder 2">
            <a:extLst>
              <a:ext uri="{FF2B5EF4-FFF2-40B4-BE49-F238E27FC236}">
                <a16:creationId xmlns:a16="http://schemas.microsoft.com/office/drawing/2014/main" id="{16558DC5-2368-4109-838F-C8124403D18E}"/>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11</a:t>
            </a:fld>
            <a:endParaRPr lang="ru-RU"/>
          </a:p>
        </p:txBody>
      </p:sp>
      <p:sp>
        <p:nvSpPr>
          <p:cNvPr id="5" name="Text Placeholder 4">
            <a:extLst>
              <a:ext uri="{FF2B5EF4-FFF2-40B4-BE49-F238E27FC236}">
                <a16:creationId xmlns:a16="http://schemas.microsoft.com/office/drawing/2014/main" id="{A13DCC9F-A99D-4D6C-A2B2-25EAE740D183}"/>
              </a:ext>
            </a:extLst>
          </p:cNvPr>
          <p:cNvSpPr>
            <a:spLocks noGrp="1"/>
          </p:cNvSpPr>
          <p:nvPr>
            <p:ph type="body" sz="quarter" idx="16"/>
          </p:nvPr>
        </p:nvSpPr>
        <p:spPr>
          <a:xfrm>
            <a:off x="811725" y="3395242"/>
            <a:ext cx="3396171" cy="1846732"/>
          </a:xfrm>
        </p:spPr>
        <p:txBody>
          <a:bodyPr>
            <a:normAutofit/>
          </a:bodyPr>
          <a:lstStyle/>
          <a:p>
            <a:r>
              <a:rPr lang="en-CA" sz="2400" dirty="0"/>
              <a:t>See the PDF called Mindset Quiz to learn about your mindset.  Please share your results with me.</a:t>
            </a:r>
          </a:p>
        </p:txBody>
      </p:sp>
      <p:sp>
        <p:nvSpPr>
          <p:cNvPr id="9" name="Straight Connector 8">
            <a:extLst>
              <a:ext uri="{FF2B5EF4-FFF2-40B4-BE49-F238E27FC236}">
                <a16:creationId xmlns:a16="http://schemas.microsoft.com/office/drawing/2014/main" id="{9D6315C6-88F5-46E4-954B-AFB02A17239C}"/>
              </a:ext>
            </a:extLst>
          </p:cNvPr>
          <p:cNvSpPr/>
          <p:nvPr/>
        </p:nvSpPr>
        <p:spPr>
          <a:xfrm>
            <a:off x="4724400" y="1495092"/>
            <a:ext cx="6561138"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794FF48A-7971-4F10-AD82-16C0FFB558D5}"/>
              </a:ext>
            </a:extLst>
          </p:cNvPr>
          <p:cNvSpPr/>
          <p:nvPr/>
        </p:nvSpPr>
        <p:spPr>
          <a:xfrm>
            <a:off x="4724400" y="1495092"/>
            <a:ext cx="6561138" cy="1281126"/>
          </a:xfrm>
          <a:custGeom>
            <a:avLst/>
            <a:gdLst>
              <a:gd name="connsiteX0" fmla="*/ 0 w 6561138"/>
              <a:gd name="connsiteY0" fmla="*/ 0 h 1281126"/>
              <a:gd name="connsiteX1" fmla="*/ 6561138 w 6561138"/>
              <a:gd name="connsiteY1" fmla="*/ 0 h 1281126"/>
              <a:gd name="connsiteX2" fmla="*/ 6561138 w 6561138"/>
              <a:gd name="connsiteY2" fmla="*/ 1281126 h 1281126"/>
              <a:gd name="connsiteX3" fmla="*/ 0 w 6561138"/>
              <a:gd name="connsiteY3" fmla="*/ 1281126 h 1281126"/>
              <a:gd name="connsiteX4" fmla="*/ 0 w 6561138"/>
              <a:gd name="connsiteY4" fmla="*/ 0 h 12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38" h="1281126">
                <a:moveTo>
                  <a:pt x="0" y="0"/>
                </a:moveTo>
                <a:lnTo>
                  <a:pt x="6561138" y="0"/>
                </a:lnTo>
                <a:lnTo>
                  <a:pt x="6561138" y="1281126"/>
                </a:lnTo>
                <a:lnTo>
                  <a:pt x="0" y="128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Do you see yourself in one of the 2 beliefs?</a:t>
            </a:r>
            <a:endParaRPr lang="en-US" sz="2800" kern="1200" dirty="0"/>
          </a:p>
        </p:txBody>
      </p:sp>
      <p:sp>
        <p:nvSpPr>
          <p:cNvPr id="11" name="Straight Connector 10">
            <a:extLst>
              <a:ext uri="{FF2B5EF4-FFF2-40B4-BE49-F238E27FC236}">
                <a16:creationId xmlns:a16="http://schemas.microsoft.com/office/drawing/2014/main" id="{F5CE5378-7BF8-4A4E-95A5-3CD10D67928B}"/>
              </a:ext>
            </a:extLst>
          </p:cNvPr>
          <p:cNvSpPr/>
          <p:nvPr/>
        </p:nvSpPr>
        <p:spPr>
          <a:xfrm>
            <a:off x="4724400" y="2776218"/>
            <a:ext cx="6561138"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343E766A-E0E5-4F8B-B1C9-119234348CB0}"/>
              </a:ext>
            </a:extLst>
          </p:cNvPr>
          <p:cNvSpPr/>
          <p:nvPr/>
        </p:nvSpPr>
        <p:spPr>
          <a:xfrm>
            <a:off x="4724400" y="2776218"/>
            <a:ext cx="6561138" cy="1281126"/>
          </a:xfrm>
          <a:custGeom>
            <a:avLst/>
            <a:gdLst>
              <a:gd name="connsiteX0" fmla="*/ 0 w 6561138"/>
              <a:gd name="connsiteY0" fmla="*/ 0 h 1281126"/>
              <a:gd name="connsiteX1" fmla="*/ 6561138 w 6561138"/>
              <a:gd name="connsiteY1" fmla="*/ 0 h 1281126"/>
              <a:gd name="connsiteX2" fmla="*/ 6561138 w 6561138"/>
              <a:gd name="connsiteY2" fmla="*/ 1281126 h 1281126"/>
              <a:gd name="connsiteX3" fmla="*/ 0 w 6561138"/>
              <a:gd name="connsiteY3" fmla="*/ 1281126 h 1281126"/>
              <a:gd name="connsiteX4" fmla="*/ 0 w 6561138"/>
              <a:gd name="connsiteY4" fmla="*/ 0 h 12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38" h="1281126">
                <a:moveTo>
                  <a:pt x="0" y="0"/>
                </a:moveTo>
                <a:lnTo>
                  <a:pt x="6561138" y="0"/>
                </a:lnTo>
                <a:lnTo>
                  <a:pt x="6561138" y="1281126"/>
                </a:lnTo>
                <a:lnTo>
                  <a:pt x="0" y="128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Is it possible you are somewhere in between?</a:t>
            </a:r>
            <a:endParaRPr lang="en-US" sz="2800" kern="1200" dirty="0"/>
          </a:p>
        </p:txBody>
      </p:sp>
      <p:sp>
        <p:nvSpPr>
          <p:cNvPr id="13" name="Straight Connector 12">
            <a:extLst>
              <a:ext uri="{FF2B5EF4-FFF2-40B4-BE49-F238E27FC236}">
                <a16:creationId xmlns:a16="http://schemas.microsoft.com/office/drawing/2014/main" id="{B11D3953-FE58-4A2C-9F4F-F8379D2749A0}"/>
              </a:ext>
            </a:extLst>
          </p:cNvPr>
          <p:cNvSpPr/>
          <p:nvPr/>
        </p:nvSpPr>
        <p:spPr>
          <a:xfrm>
            <a:off x="4724400" y="4057344"/>
            <a:ext cx="6561138"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10C6E732-F53B-4F62-9C96-E1A39529F897}"/>
              </a:ext>
            </a:extLst>
          </p:cNvPr>
          <p:cNvSpPr/>
          <p:nvPr/>
        </p:nvSpPr>
        <p:spPr>
          <a:xfrm>
            <a:off x="4724400" y="4057344"/>
            <a:ext cx="6799118" cy="1281126"/>
          </a:xfrm>
          <a:custGeom>
            <a:avLst/>
            <a:gdLst>
              <a:gd name="connsiteX0" fmla="*/ 0 w 6561138"/>
              <a:gd name="connsiteY0" fmla="*/ 0 h 1281126"/>
              <a:gd name="connsiteX1" fmla="*/ 6561138 w 6561138"/>
              <a:gd name="connsiteY1" fmla="*/ 0 h 1281126"/>
              <a:gd name="connsiteX2" fmla="*/ 6561138 w 6561138"/>
              <a:gd name="connsiteY2" fmla="*/ 1281126 h 1281126"/>
              <a:gd name="connsiteX3" fmla="*/ 0 w 6561138"/>
              <a:gd name="connsiteY3" fmla="*/ 1281126 h 1281126"/>
              <a:gd name="connsiteX4" fmla="*/ 0 w 6561138"/>
              <a:gd name="connsiteY4" fmla="*/ 0 h 128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1138" h="1281126">
                <a:moveTo>
                  <a:pt x="0" y="0"/>
                </a:moveTo>
                <a:lnTo>
                  <a:pt x="6561138" y="0"/>
                </a:lnTo>
                <a:lnTo>
                  <a:pt x="6561138" y="1281126"/>
                </a:lnTo>
                <a:lnTo>
                  <a:pt x="0" y="12811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Could you have a growth mindset sometimes and a fixed mindset other times?</a:t>
            </a:r>
            <a:endParaRPr lang="en-US" sz="2800" kern="1200" dirty="0"/>
          </a:p>
        </p:txBody>
      </p:sp>
    </p:spTree>
    <p:extLst>
      <p:ext uri="{BB962C8B-B14F-4D97-AF65-F5344CB8AC3E}">
        <p14:creationId xmlns:p14="http://schemas.microsoft.com/office/powerpoint/2010/main" val="14940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19F10-032C-48E2-BB0A-8B865331FAA5}"/>
              </a:ext>
            </a:extLst>
          </p:cNvPr>
          <p:cNvSpPr>
            <a:spLocks noGrp="1"/>
          </p:cNvSpPr>
          <p:nvPr>
            <p:ph type="sldNum" sz="quarter" idx="12"/>
          </p:nvPr>
        </p:nvSpPr>
        <p:spPr>
          <a:xfrm>
            <a:off x="10804358" y="6045419"/>
            <a:ext cx="549442" cy="583981"/>
          </a:xfrm>
        </p:spPr>
        <p:txBody>
          <a:bodyPr anchor="ctr">
            <a:normAutofit/>
          </a:bodyPr>
          <a:lstStyle/>
          <a:p>
            <a:pPr>
              <a:spcAft>
                <a:spcPts val="600"/>
              </a:spcAft>
            </a:pPr>
            <a:fld id="{D495E168-DA5E-4888-8D8A-92B118324C14}" type="slidenum">
              <a:rPr lang="ru-RU" smtClean="0"/>
              <a:pPr>
                <a:spcAft>
                  <a:spcPts val="600"/>
                </a:spcAft>
              </a:pPr>
              <a:t>12</a:t>
            </a:fld>
            <a:endParaRPr lang="ru-RU" dirty="0"/>
          </a:p>
        </p:txBody>
      </p:sp>
      <p:sp>
        <p:nvSpPr>
          <p:cNvPr id="2" name="Title 1">
            <a:extLst>
              <a:ext uri="{FF2B5EF4-FFF2-40B4-BE49-F238E27FC236}">
                <a16:creationId xmlns:a16="http://schemas.microsoft.com/office/drawing/2014/main" id="{C90C634B-5454-4C15-9AF1-DA52373707B8}"/>
              </a:ext>
            </a:extLst>
          </p:cNvPr>
          <p:cNvSpPr>
            <a:spLocks noGrp="1"/>
          </p:cNvSpPr>
          <p:nvPr>
            <p:ph type="title"/>
          </p:nvPr>
        </p:nvSpPr>
        <p:spPr>
          <a:xfrm>
            <a:off x="838200" y="365126"/>
            <a:ext cx="9050518" cy="945498"/>
          </a:xfrm>
        </p:spPr>
        <p:txBody>
          <a:bodyPr anchor="ctr">
            <a:normAutofit/>
          </a:bodyPr>
          <a:lstStyle/>
          <a:p>
            <a:r>
              <a:rPr lang="en-CA" dirty="0"/>
              <a:t>Your Results</a:t>
            </a:r>
          </a:p>
        </p:txBody>
      </p:sp>
      <p:sp>
        <p:nvSpPr>
          <p:cNvPr id="9" name="Freeform: Shape 8">
            <a:extLst>
              <a:ext uri="{FF2B5EF4-FFF2-40B4-BE49-F238E27FC236}">
                <a16:creationId xmlns:a16="http://schemas.microsoft.com/office/drawing/2014/main" id="{2759ECB7-07DB-4122-83BE-DE668B779E8D}"/>
              </a:ext>
            </a:extLst>
          </p:cNvPr>
          <p:cNvSpPr/>
          <p:nvPr/>
        </p:nvSpPr>
        <p:spPr>
          <a:xfrm>
            <a:off x="838200" y="2040812"/>
            <a:ext cx="10515600" cy="1119690"/>
          </a:xfrm>
          <a:custGeom>
            <a:avLst/>
            <a:gdLst>
              <a:gd name="connsiteX0" fmla="*/ 0 w 10515600"/>
              <a:gd name="connsiteY0" fmla="*/ 186619 h 1119690"/>
              <a:gd name="connsiteX1" fmla="*/ 186619 w 10515600"/>
              <a:gd name="connsiteY1" fmla="*/ 0 h 1119690"/>
              <a:gd name="connsiteX2" fmla="*/ 10328981 w 10515600"/>
              <a:gd name="connsiteY2" fmla="*/ 0 h 1119690"/>
              <a:gd name="connsiteX3" fmla="*/ 10515600 w 10515600"/>
              <a:gd name="connsiteY3" fmla="*/ 186619 h 1119690"/>
              <a:gd name="connsiteX4" fmla="*/ 10515600 w 10515600"/>
              <a:gd name="connsiteY4" fmla="*/ 933071 h 1119690"/>
              <a:gd name="connsiteX5" fmla="*/ 10328981 w 10515600"/>
              <a:gd name="connsiteY5" fmla="*/ 1119690 h 1119690"/>
              <a:gd name="connsiteX6" fmla="*/ 186619 w 10515600"/>
              <a:gd name="connsiteY6" fmla="*/ 1119690 h 1119690"/>
              <a:gd name="connsiteX7" fmla="*/ 0 w 10515600"/>
              <a:gd name="connsiteY7" fmla="*/ 933071 h 1119690"/>
              <a:gd name="connsiteX8" fmla="*/ 0 w 10515600"/>
              <a:gd name="connsiteY8"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119690">
                <a:moveTo>
                  <a:pt x="0" y="186619"/>
                </a:moveTo>
                <a:cubicBezTo>
                  <a:pt x="0" y="83552"/>
                  <a:pt x="83552" y="0"/>
                  <a:pt x="186619" y="0"/>
                </a:cubicBezTo>
                <a:lnTo>
                  <a:pt x="10328981" y="0"/>
                </a:lnTo>
                <a:cubicBezTo>
                  <a:pt x="10432048" y="0"/>
                  <a:pt x="10515600" y="83552"/>
                  <a:pt x="10515600" y="186619"/>
                </a:cubicBezTo>
                <a:lnTo>
                  <a:pt x="10515600" y="933071"/>
                </a:lnTo>
                <a:cubicBezTo>
                  <a:pt x="10515600" y="1036138"/>
                  <a:pt x="10432048" y="1119690"/>
                  <a:pt x="10328981" y="1119690"/>
                </a:cubicBezTo>
                <a:lnTo>
                  <a:pt x="186619" y="1119690"/>
                </a:lnTo>
                <a:cubicBezTo>
                  <a:pt x="83552" y="1119690"/>
                  <a:pt x="0" y="1036138"/>
                  <a:pt x="0" y="933071"/>
                </a:cubicBezTo>
                <a:lnTo>
                  <a:pt x="0" y="1866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49" tIns="165149" rIns="165149" bIns="165149" numCol="1" spcCol="1270" anchor="ctr" anchorCtr="0">
            <a:noAutofit/>
          </a:bodyPr>
          <a:lstStyle/>
          <a:p>
            <a:pPr marL="0" lvl="0" indent="0" algn="l" defTabSz="1289050">
              <a:lnSpc>
                <a:spcPct val="90000"/>
              </a:lnSpc>
              <a:spcBef>
                <a:spcPct val="0"/>
              </a:spcBef>
              <a:spcAft>
                <a:spcPct val="35000"/>
              </a:spcAft>
              <a:buNone/>
            </a:pPr>
            <a:r>
              <a:rPr lang="en-US" sz="2900" b="0" i="0" kern="1200" dirty="0"/>
              <a:t>We all have a combination of fixed and growth mindsets in different domains of our life. </a:t>
            </a:r>
            <a:endParaRPr lang="en-US" sz="2900" kern="1200" dirty="0"/>
          </a:p>
        </p:txBody>
      </p:sp>
      <p:sp>
        <p:nvSpPr>
          <p:cNvPr id="10" name="Freeform: Shape 9">
            <a:extLst>
              <a:ext uri="{FF2B5EF4-FFF2-40B4-BE49-F238E27FC236}">
                <a16:creationId xmlns:a16="http://schemas.microsoft.com/office/drawing/2014/main" id="{647ABE5D-B3A4-4A0F-8815-5EF05944842D}"/>
              </a:ext>
            </a:extLst>
          </p:cNvPr>
          <p:cNvSpPr/>
          <p:nvPr/>
        </p:nvSpPr>
        <p:spPr>
          <a:xfrm>
            <a:off x="838200" y="3441449"/>
            <a:ext cx="10515600" cy="1119690"/>
          </a:xfrm>
          <a:custGeom>
            <a:avLst/>
            <a:gdLst>
              <a:gd name="connsiteX0" fmla="*/ 0 w 10515600"/>
              <a:gd name="connsiteY0" fmla="*/ 186619 h 1119690"/>
              <a:gd name="connsiteX1" fmla="*/ 186619 w 10515600"/>
              <a:gd name="connsiteY1" fmla="*/ 0 h 1119690"/>
              <a:gd name="connsiteX2" fmla="*/ 10328981 w 10515600"/>
              <a:gd name="connsiteY2" fmla="*/ 0 h 1119690"/>
              <a:gd name="connsiteX3" fmla="*/ 10515600 w 10515600"/>
              <a:gd name="connsiteY3" fmla="*/ 186619 h 1119690"/>
              <a:gd name="connsiteX4" fmla="*/ 10515600 w 10515600"/>
              <a:gd name="connsiteY4" fmla="*/ 933071 h 1119690"/>
              <a:gd name="connsiteX5" fmla="*/ 10328981 w 10515600"/>
              <a:gd name="connsiteY5" fmla="*/ 1119690 h 1119690"/>
              <a:gd name="connsiteX6" fmla="*/ 186619 w 10515600"/>
              <a:gd name="connsiteY6" fmla="*/ 1119690 h 1119690"/>
              <a:gd name="connsiteX7" fmla="*/ 0 w 10515600"/>
              <a:gd name="connsiteY7" fmla="*/ 933071 h 1119690"/>
              <a:gd name="connsiteX8" fmla="*/ 0 w 10515600"/>
              <a:gd name="connsiteY8"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119690">
                <a:moveTo>
                  <a:pt x="0" y="186619"/>
                </a:moveTo>
                <a:cubicBezTo>
                  <a:pt x="0" y="83552"/>
                  <a:pt x="83552" y="0"/>
                  <a:pt x="186619" y="0"/>
                </a:cubicBezTo>
                <a:lnTo>
                  <a:pt x="10328981" y="0"/>
                </a:lnTo>
                <a:cubicBezTo>
                  <a:pt x="10432048" y="0"/>
                  <a:pt x="10515600" y="83552"/>
                  <a:pt x="10515600" y="186619"/>
                </a:cubicBezTo>
                <a:lnTo>
                  <a:pt x="10515600" y="933071"/>
                </a:lnTo>
                <a:cubicBezTo>
                  <a:pt x="10515600" y="1036138"/>
                  <a:pt x="10432048" y="1119690"/>
                  <a:pt x="10328981" y="1119690"/>
                </a:cubicBezTo>
                <a:lnTo>
                  <a:pt x="186619" y="1119690"/>
                </a:lnTo>
                <a:cubicBezTo>
                  <a:pt x="83552" y="1119690"/>
                  <a:pt x="0" y="1036138"/>
                  <a:pt x="0" y="933071"/>
                </a:cubicBezTo>
                <a:lnTo>
                  <a:pt x="0" y="1866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49" tIns="165149" rIns="165149" bIns="165149" numCol="1" spcCol="1270" anchor="ctr" anchorCtr="0">
            <a:noAutofit/>
          </a:bodyPr>
          <a:lstStyle/>
          <a:p>
            <a:pPr marL="0" lvl="0" indent="0" algn="l" defTabSz="1289050">
              <a:lnSpc>
                <a:spcPct val="90000"/>
              </a:lnSpc>
              <a:spcBef>
                <a:spcPct val="0"/>
              </a:spcBef>
              <a:spcAft>
                <a:spcPct val="35000"/>
              </a:spcAft>
              <a:buNone/>
            </a:pPr>
            <a:r>
              <a:rPr lang="en-US" sz="2900" b="0" i="0" kern="1200" dirty="0"/>
              <a:t>You might have a growth mindset about your ability to improve at a sport, for example, but believe you are ‘not good at math’. </a:t>
            </a:r>
            <a:endParaRPr lang="en-US" sz="2900" kern="1200" dirty="0"/>
          </a:p>
        </p:txBody>
      </p:sp>
      <p:sp>
        <p:nvSpPr>
          <p:cNvPr id="12" name="Freeform: Shape 11">
            <a:extLst>
              <a:ext uri="{FF2B5EF4-FFF2-40B4-BE49-F238E27FC236}">
                <a16:creationId xmlns:a16="http://schemas.microsoft.com/office/drawing/2014/main" id="{B2A60AE7-75A6-45DB-BF69-DA5D45D20957}"/>
              </a:ext>
            </a:extLst>
          </p:cNvPr>
          <p:cNvSpPr/>
          <p:nvPr/>
        </p:nvSpPr>
        <p:spPr>
          <a:xfrm>
            <a:off x="838200" y="4842086"/>
            <a:ext cx="10515600" cy="1119690"/>
          </a:xfrm>
          <a:custGeom>
            <a:avLst/>
            <a:gdLst>
              <a:gd name="connsiteX0" fmla="*/ 0 w 10515600"/>
              <a:gd name="connsiteY0" fmla="*/ 186619 h 1119690"/>
              <a:gd name="connsiteX1" fmla="*/ 186619 w 10515600"/>
              <a:gd name="connsiteY1" fmla="*/ 0 h 1119690"/>
              <a:gd name="connsiteX2" fmla="*/ 10328981 w 10515600"/>
              <a:gd name="connsiteY2" fmla="*/ 0 h 1119690"/>
              <a:gd name="connsiteX3" fmla="*/ 10515600 w 10515600"/>
              <a:gd name="connsiteY3" fmla="*/ 186619 h 1119690"/>
              <a:gd name="connsiteX4" fmla="*/ 10515600 w 10515600"/>
              <a:gd name="connsiteY4" fmla="*/ 933071 h 1119690"/>
              <a:gd name="connsiteX5" fmla="*/ 10328981 w 10515600"/>
              <a:gd name="connsiteY5" fmla="*/ 1119690 h 1119690"/>
              <a:gd name="connsiteX6" fmla="*/ 186619 w 10515600"/>
              <a:gd name="connsiteY6" fmla="*/ 1119690 h 1119690"/>
              <a:gd name="connsiteX7" fmla="*/ 0 w 10515600"/>
              <a:gd name="connsiteY7" fmla="*/ 933071 h 1119690"/>
              <a:gd name="connsiteX8" fmla="*/ 0 w 10515600"/>
              <a:gd name="connsiteY8" fmla="*/ 186619 h 111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119690">
                <a:moveTo>
                  <a:pt x="0" y="186619"/>
                </a:moveTo>
                <a:cubicBezTo>
                  <a:pt x="0" y="83552"/>
                  <a:pt x="83552" y="0"/>
                  <a:pt x="186619" y="0"/>
                </a:cubicBezTo>
                <a:lnTo>
                  <a:pt x="10328981" y="0"/>
                </a:lnTo>
                <a:cubicBezTo>
                  <a:pt x="10432048" y="0"/>
                  <a:pt x="10515600" y="83552"/>
                  <a:pt x="10515600" y="186619"/>
                </a:cubicBezTo>
                <a:lnTo>
                  <a:pt x="10515600" y="933071"/>
                </a:lnTo>
                <a:cubicBezTo>
                  <a:pt x="10515600" y="1036138"/>
                  <a:pt x="10432048" y="1119690"/>
                  <a:pt x="10328981" y="1119690"/>
                </a:cubicBezTo>
                <a:lnTo>
                  <a:pt x="186619" y="1119690"/>
                </a:lnTo>
                <a:cubicBezTo>
                  <a:pt x="83552" y="1119690"/>
                  <a:pt x="0" y="1036138"/>
                  <a:pt x="0" y="933071"/>
                </a:cubicBezTo>
                <a:lnTo>
                  <a:pt x="0" y="1866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149" tIns="165149" rIns="165149" bIns="165149" numCol="1" spcCol="1270" anchor="ctr" anchorCtr="0">
            <a:noAutofit/>
          </a:bodyPr>
          <a:lstStyle/>
          <a:p>
            <a:pPr marL="0" lvl="0" indent="0" algn="l" defTabSz="1289050">
              <a:lnSpc>
                <a:spcPct val="90000"/>
              </a:lnSpc>
              <a:spcBef>
                <a:spcPct val="0"/>
              </a:spcBef>
              <a:spcAft>
                <a:spcPct val="35000"/>
              </a:spcAft>
              <a:buNone/>
            </a:pPr>
            <a:r>
              <a:rPr lang="en-US" sz="2900" b="0" i="0" kern="1200" dirty="0"/>
              <a:t>People can also have intermediate mindsets - not fully fixed or growth. </a:t>
            </a:r>
            <a:endParaRPr lang="en-US" sz="2900" kern="1200" dirty="0"/>
          </a:p>
        </p:txBody>
      </p:sp>
    </p:spTree>
    <p:extLst>
      <p:ext uri="{BB962C8B-B14F-4D97-AF65-F5344CB8AC3E}">
        <p14:creationId xmlns:p14="http://schemas.microsoft.com/office/powerpoint/2010/main" val="38329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DFF764-B674-459D-9C87-CE26FBEA78C6}"/>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13</a:t>
            </a:fld>
            <a:endParaRPr lang="ru-RU"/>
          </a:p>
        </p:txBody>
      </p:sp>
      <p:sp>
        <p:nvSpPr>
          <p:cNvPr id="11" name="Text Placeholder 10">
            <a:extLst>
              <a:ext uri="{FF2B5EF4-FFF2-40B4-BE49-F238E27FC236}">
                <a16:creationId xmlns:a16="http://schemas.microsoft.com/office/drawing/2014/main" id="{24CD0B88-E140-4771-A5B6-497CC653CDA2}"/>
              </a:ext>
            </a:extLst>
          </p:cNvPr>
          <p:cNvSpPr>
            <a:spLocks noGrp="1"/>
          </p:cNvSpPr>
          <p:nvPr>
            <p:ph type="body" sz="quarter" idx="20"/>
          </p:nvPr>
        </p:nvSpPr>
        <p:spPr>
          <a:xfrm>
            <a:off x="762884" y="2224086"/>
            <a:ext cx="4600575" cy="4268788"/>
          </a:xfrm>
        </p:spPr>
        <p:txBody>
          <a:bodyPr wrap="square" anchor="t">
            <a:normAutofit/>
          </a:bodyPr>
          <a:lstStyle/>
          <a:p>
            <a:r>
              <a:rPr lang="en-US" sz="2800" dirty="0">
                <a:solidFill>
                  <a:schemeClr val="tx1"/>
                </a:solidFill>
              </a:rPr>
              <a:t>Research shows that mindsets can change.</a:t>
            </a:r>
          </a:p>
          <a:p>
            <a:endParaRPr lang="en-CA" sz="2800" dirty="0">
              <a:solidFill>
                <a:schemeClr val="tx1"/>
              </a:solidFill>
            </a:endParaRPr>
          </a:p>
        </p:txBody>
      </p:sp>
      <p:sp>
        <p:nvSpPr>
          <p:cNvPr id="7" name="Title 6">
            <a:extLst>
              <a:ext uri="{FF2B5EF4-FFF2-40B4-BE49-F238E27FC236}">
                <a16:creationId xmlns:a16="http://schemas.microsoft.com/office/drawing/2014/main" id="{EDE9CAEF-EC35-4988-B6A7-77E665D8340D}"/>
              </a:ext>
            </a:extLst>
          </p:cNvPr>
          <p:cNvSpPr>
            <a:spLocks noGrp="1"/>
          </p:cNvSpPr>
          <p:nvPr>
            <p:ph type="title"/>
          </p:nvPr>
        </p:nvSpPr>
        <p:spPr>
          <a:xfrm>
            <a:off x="838200" y="365126"/>
            <a:ext cx="9050518" cy="945498"/>
          </a:xfrm>
        </p:spPr>
        <p:txBody>
          <a:bodyPr anchor="ctr">
            <a:normAutofit/>
          </a:bodyPr>
          <a:lstStyle/>
          <a:p>
            <a:pPr algn="l"/>
            <a:r>
              <a:rPr lang="en-CA" dirty="0"/>
              <a:t>Luckily, Mindset can Change!</a:t>
            </a:r>
          </a:p>
        </p:txBody>
      </p:sp>
      <p:sp>
        <p:nvSpPr>
          <p:cNvPr id="12" name="Text Placeholder 11">
            <a:extLst>
              <a:ext uri="{FF2B5EF4-FFF2-40B4-BE49-F238E27FC236}">
                <a16:creationId xmlns:a16="http://schemas.microsoft.com/office/drawing/2014/main" id="{8841EF02-80C4-46EF-AC3D-B0B7606EF5AF}"/>
              </a:ext>
            </a:extLst>
          </p:cNvPr>
          <p:cNvSpPr>
            <a:spLocks noGrp="1"/>
          </p:cNvSpPr>
          <p:nvPr>
            <p:ph type="body" sz="quarter" idx="21"/>
          </p:nvPr>
        </p:nvSpPr>
        <p:spPr>
          <a:xfrm>
            <a:off x="5603875" y="2224086"/>
            <a:ext cx="5749925" cy="4268788"/>
          </a:xfrm>
        </p:spPr>
        <p:txBody>
          <a:bodyPr wrap="square" anchor="t">
            <a:normAutofit/>
          </a:bodyPr>
          <a:lstStyle/>
          <a:p>
            <a:r>
              <a:rPr lang="en-US" sz="2800" dirty="0">
                <a:solidFill>
                  <a:schemeClr val="tx1"/>
                </a:solidFill>
              </a:rPr>
              <a:t>When fixed is changed to growth mindset, students achieve better. </a:t>
            </a:r>
          </a:p>
          <a:p>
            <a:endParaRPr lang="en-CA" sz="2800" dirty="0"/>
          </a:p>
        </p:txBody>
      </p:sp>
      <p:pic>
        <p:nvPicPr>
          <p:cNvPr id="19" name="Picture 18">
            <a:extLst>
              <a:ext uri="{FF2B5EF4-FFF2-40B4-BE49-F238E27FC236}">
                <a16:creationId xmlns:a16="http://schemas.microsoft.com/office/drawing/2014/main" id="{05E37063-76A2-4C0B-B548-419095658D95}"/>
              </a:ext>
            </a:extLst>
          </p:cNvPr>
          <p:cNvPicPr>
            <a:picLocks noChangeAspect="1"/>
          </p:cNvPicPr>
          <p:nvPr/>
        </p:nvPicPr>
        <p:blipFill>
          <a:blip r:embed="rId2"/>
          <a:stretch>
            <a:fillRect/>
          </a:stretch>
        </p:blipFill>
        <p:spPr>
          <a:xfrm>
            <a:off x="3400619" y="3819690"/>
            <a:ext cx="4409153" cy="2914095"/>
          </a:xfrm>
          <a:prstGeom prst="rect">
            <a:avLst/>
          </a:prstGeom>
        </p:spPr>
      </p:pic>
    </p:spTree>
    <p:extLst>
      <p:ext uri="{BB962C8B-B14F-4D97-AF65-F5344CB8AC3E}">
        <p14:creationId xmlns:p14="http://schemas.microsoft.com/office/powerpoint/2010/main" val="79711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CF9FBC-F2D1-46F0-A77B-47A3CEF6020E}"/>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14</a:t>
            </a:fld>
            <a:endParaRPr lang="ru-RU"/>
          </a:p>
        </p:txBody>
      </p:sp>
      <p:grpSp>
        <p:nvGrpSpPr>
          <p:cNvPr id="16" name="Group 15">
            <a:extLst>
              <a:ext uri="{FF2B5EF4-FFF2-40B4-BE49-F238E27FC236}">
                <a16:creationId xmlns:a16="http://schemas.microsoft.com/office/drawing/2014/main" id="{FA00F982-E4B3-4056-B76C-3E656B141F13}"/>
              </a:ext>
            </a:extLst>
          </p:cNvPr>
          <p:cNvGrpSpPr/>
          <p:nvPr/>
        </p:nvGrpSpPr>
        <p:grpSpPr>
          <a:xfrm>
            <a:off x="430534" y="195942"/>
            <a:ext cx="3012462" cy="1846974"/>
            <a:chOff x="1447571" y="3411359"/>
            <a:chExt cx="3012462" cy="1846974"/>
          </a:xfrm>
        </p:grpSpPr>
        <p:sp>
          <p:nvSpPr>
            <p:cNvPr id="8" name="Rectangle 7" descr="Meditation">
              <a:extLst>
                <a:ext uri="{FF2B5EF4-FFF2-40B4-BE49-F238E27FC236}">
                  <a16:creationId xmlns:a16="http://schemas.microsoft.com/office/drawing/2014/main" id="{A0734B59-F062-443A-BDC8-1890905B59AE}"/>
                </a:ext>
              </a:extLst>
            </p:cNvPr>
            <p:cNvSpPr/>
            <p:nvPr/>
          </p:nvSpPr>
          <p:spPr>
            <a:xfrm>
              <a:off x="2488547" y="3411359"/>
              <a:ext cx="930509" cy="93050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2562A377-BE70-4968-A731-C59877A0CBF4}"/>
                </a:ext>
              </a:extLst>
            </p:cNvPr>
            <p:cNvSpPr/>
            <p:nvPr/>
          </p:nvSpPr>
          <p:spPr>
            <a:xfrm>
              <a:off x="1447571" y="4515833"/>
              <a:ext cx="3012462" cy="742500"/>
            </a:xfrm>
            <a:custGeom>
              <a:avLst/>
              <a:gdLst>
                <a:gd name="connsiteX0" fmla="*/ 0 w 2067798"/>
                <a:gd name="connsiteY0" fmla="*/ 0 h 742500"/>
                <a:gd name="connsiteX1" fmla="*/ 2067798 w 2067798"/>
                <a:gd name="connsiteY1" fmla="*/ 0 h 742500"/>
                <a:gd name="connsiteX2" fmla="*/ 2067798 w 2067798"/>
                <a:gd name="connsiteY2" fmla="*/ 742500 h 742500"/>
                <a:gd name="connsiteX3" fmla="*/ 0 w 2067798"/>
                <a:gd name="connsiteY3" fmla="*/ 742500 h 742500"/>
                <a:gd name="connsiteX4" fmla="*/ 0 w 2067798"/>
                <a:gd name="connsiteY4" fmla="*/ 0 h 7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98" h="742500">
                  <a:moveTo>
                    <a:pt x="0" y="0"/>
                  </a:moveTo>
                  <a:lnTo>
                    <a:pt x="2067798" y="0"/>
                  </a:lnTo>
                  <a:lnTo>
                    <a:pt x="2067798" y="742500"/>
                  </a:lnTo>
                  <a:lnTo>
                    <a:pt x="0" y="74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2400" kern="1200" dirty="0"/>
                <a:t>Nobody has a growth mindset in everything all the time.</a:t>
              </a:r>
            </a:p>
          </p:txBody>
        </p:sp>
      </p:grpSp>
      <p:grpSp>
        <p:nvGrpSpPr>
          <p:cNvPr id="17" name="Group 16">
            <a:extLst>
              <a:ext uri="{FF2B5EF4-FFF2-40B4-BE49-F238E27FC236}">
                <a16:creationId xmlns:a16="http://schemas.microsoft.com/office/drawing/2014/main" id="{D7855354-CBD9-425F-97D6-75286ADB017C}"/>
              </a:ext>
            </a:extLst>
          </p:cNvPr>
          <p:cNvGrpSpPr/>
          <p:nvPr/>
        </p:nvGrpSpPr>
        <p:grpSpPr>
          <a:xfrm>
            <a:off x="3909526" y="1671666"/>
            <a:ext cx="2836661" cy="1893626"/>
            <a:chOff x="3108371" y="3364707"/>
            <a:chExt cx="2836661" cy="1893626"/>
          </a:xfrm>
        </p:grpSpPr>
        <p:sp>
          <p:nvSpPr>
            <p:cNvPr id="10" name="Rectangle 9" descr="Irritant">
              <a:extLst>
                <a:ext uri="{FF2B5EF4-FFF2-40B4-BE49-F238E27FC236}">
                  <a16:creationId xmlns:a16="http://schemas.microsoft.com/office/drawing/2014/main" id="{286841F5-8604-4F51-96E6-D386693D5362}"/>
                </a:ext>
              </a:extLst>
            </p:cNvPr>
            <p:cNvSpPr/>
            <p:nvPr/>
          </p:nvSpPr>
          <p:spPr>
            <a:xfrm>
              <a:off x="4061446" y="3364707"/>
              <a:ext cx="930509" cy="9305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4F347EB6-D415-4345-8D55-FFD37A22F256}"/>
                </a:ext>
              </a:extLst>
            </p:cNvPr>
            <p:cNvSpPr/>
            <p:nvPr/>
          </p:nvSpPr>
          <p:spPr>
            <a:xfrm>
              <a:off x="3108371" y="4515833"/>
              <a:ext cx="2836661" cy="742500"/>
            </a:xfrm>
            <a:custGeom>
              <a:avLst/>
              <a:gdLst>
                <a:gd name="connsiteX0" fmla="*/ 0 w 2067798"/>
                <a:gd name="connsiteY0" fmla="*/ 0 h 742500"/>
                <a:gd name="connsiteX1" fmla="*/ 2067798 w 2067798"/>
                <a:gd name="connsiteY1" fmla="*/ 0 h 742500"/>
                <a:gd name="connsiteX2" fmla="*/ 2067798 w 2067798"/>
                <a:gd name="connsiteY2" fmla="*/ 742500 h 742500"/>
                <a:gd name="connsiteX3" fmla="*/ 0 w 2067798"/>
                <a:gd name="connsiteY3" fmla="*/ 742500 h 742500"/>
                <a:gd name="connsiteX4" fmla="*/ 0 w 2067798"/>
                <a:gd name="connsiteY4" fmla="*/ 0 h 7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98" h="742500">
                  <a:moveTo>
                    <a:pt x="0" y="0"/>
                  </a:moveTo>
                  <a:lnTo>
                    <a:pt x="2067798" y="0"/>
                  </a:lnTo>
                  <a:lnTo>
                    <a:pt x="2067798" y="742500"/>
                  </a:lnTo>
                  <a:lnTo>
                    <a:pt x="0" y="74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2400" kern="1200" dirty="0"/>
                <a:t>We all have fixed-mindset triggers that cause us to give up trying.</a:t>
              </a:r>
            </a:p>
          </p:txBody>
        </p:sp>
      </p:grpSp>
      <p:grpSp>
        <p:nvGrpSpPr>
          <p:cNvPr id="20" name="Group 19">
            <a:extLst>
              <a:ext uri="{FF2B5EF4-FFF2-40B4-BE49-F238E27FC236}">
                <a16:creationId xmlns:a16="http://schemas.microsoft.com/office/drawing/2014/main" id="{AAF0B5C2-33CA-40CB-AB52-A2C22BF805F6}"/>
              </a:ext>
            </a:extLst>
          </p:cNvPr>
          <p:cNvGrpSpPr/>
          <p:nvPr/>
        </p:nvGrpSpPr>
        <p:grpSpPr>
          <a:xfrm>
            <a:off x="7325193" y="3029059"/>
            <a:ext cx="4159236" cy="1924036"/>
            <a:chOff x="4956772" y="3334297"/>
            <a:chExt cx="4159236" cy="1924036"/>
          </a:xfrm>
        </p:grpSpPr>
        <p:sp>
          <p:nvSpPr>
            <p:cNvPr id="12" name="Rectangle 11" descr="Sunglasses Face with Solid Fill">
              <a:extLst>
                <a:ext uri="{FF2B5EF4-FFF2-40B4-BE49-F238E27FC236}">
                  <a16:creationId xmlns:a16="http://schemas.microsoft.com/office/drawing/2014/main" id="{16DEE9C6-D202-41D1-872D-C8477E13BBD1}"/>
                </a:ext>
              </a:extLst>
            </p:cNvPr>
            <p:cNvSpPr/>
            <p:nvPr/>
          </p:nvSpPr>
          <p:spPr>
            <a:xfrm>
              <a:off x="6571135" y="3334297"/>
              <a:ext cx="930509" cy="93050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26D57251-3381-4910-997C-6933DBB4A300}"/>
                </a:ext>
              </a:extLst>
            </p:cNvPr>
            <p:cNvSpPr/>
            <p:nvPr/>
          </p:nvSpPr>
          <p:spPr>
            <a:xfrm>
              <a:off x="4956772" y="4515833"/>
              <a:ext cx="4159236" cy="742500"/>
            </a:xfrm>
            <a:custGeom>
              <a:avLst/>
              <a:gdLst>
                <a:gd name="connsiteX0" fmla="*/ 0 w 2067798"/>
                <a:gd name="connsiteY0" fmla="*/ 0 h 742500"/>
                <a:gd name="connsiteX1" fmla="*/ 2067798 w 2067798"/>
                <a:gd name="connsiteY1" fmla="*/ 0 h 742500"/>
                <a:gd name="connsiteX2" fmla="*/ 2067798 w 2067798"/>
                <a:gd name="connsiteY2" fmla="*/ 742500 h 742500"/>
                <a:gd name="connsiteX3" fmla="*/ 0 w 2067798"/>
                <a:gd name="connsiteY3" fmla="*/ 742500 h 742500"/>
                <a:gd name="connsiteX4" fmla="*/ 0 w 2067798"/>
                <a:gd name="connsiteY4" fmla="*/ 0 h 7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98" h="742500">
                  <a:moveTo>
                    <a:pt x="0" y="0"/>
                  </a:moveTo>
                  <a:lnTo>
                    <a:pt x="2067798" y="0"/>
                  </a:lnTo>
                  <a:lnTo>
                    <a:pt x="2067798" y="742500"/>
                  </a:lnTo>
                  <a:lnTo>
                    <a:pt x="0" y="74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2400" kern="1200" dirty="0"/>
                <a:t>They might be low self-confidence, not enough sleep, heavy workloads, criticism, </a:t>
              </a:r>
              <a:r>
                <a:rPr lang="en-US" sz="2400" kern="1200"/>
                <a:t>challenges, or </a:t>
              </a:r>
              <a:r>
                <a:rPr lang="en-US" sz="2400" kern="1200" dirty="0"/>
                <a:t>even nice weather on a Friday afternoon.</a:t>
              </a:r>
            </a:p>
          </p:txBody>
        </p:sp>
      </p:grpSp>
      <p:grpSp>
        <p:nvGrpSpPr>
          <p:cNvPr id="21" name="Group 20">
            <a:extLst>
              <a:ext uri="{FF2B5EF4-FFF2-40B4-BE49-F238E27FC236}">
                <a16:creationId xmlns:a16="http://schemas.microsoft.com/office/drawing/2014/main" id="{6AB3F6B6-BF2C-447C-B743-83B79FFAE7C8}"/>
              </a:ext>
            </a:extLst>
          </p:cNvPr>
          <p:cNvGrpSpPr/>
          <p:nvPr/>
        </p:nvGrpSpPr>
        <p:grpSpPr>
          <a:xfrm>
            <a:off x="968829" y="4422526"/>
            <a:ext cx="4082010" cy="1893626"/>
            <a:chOff x="968829" y="4422526"/>
            <a:chExt cx="4082010" cy="1893626"/>
          </a:xfrm>
        </p:grpSpPr>
        <p:sp>
          <p:nvSpPr>
            <p:cNvPr id="14" name="Rectangle 13" descr="Light Bulb and Gear">
              <a:extLst>
                <a:ext uri="{FF2B5EF4-FFF2-40B4-BE49-F238E27FC236}">
                  <a16:creationId xmlns:a16="http://schemas.microsoft.com/office/drawing/2014/main" id="{C2A87981-EB68-40F2-B473-86D066391DB5}"/>
                </a:ext>
              </a:extLst>
            </p:cNvPr>
            <p:cNvSpPr/>
            <p:nvPr/>
          </p:nvSpPr>
          <p:spPr>
            <a:xfrm>
              <a:off x="2488547" y="4422526"/>
              <a:ext cx="930509" cy="93050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8196097E-28B5-495D-8D73-FB03515FB8A0}"/>
                </a:ext>
              </a:extLst>
            </p:cNvPr>
            <p:cNvSpPr/>
            <p:nvPr/>
          </p:nvSpPr>
          <p:spPr>
            <a:xfrm>
              <a:off x="968829" y="5573652"/>
              <a:ext cx="4082010" cy="742500"/>
            </a:xfrm>
            <a:custGeom>
              <a:avLst/>
              <a:gdLst>
                <a:gd name="connsiteX0" fmla="*/ 0 w 2067798"/>
                <a:gd name="connsiteY0" fmla="*/ 0 h 742500"/>
                <a:gd name="connsiteX1" fmla="*/ 2067798 w 2067798"/>
                <a:gd name="connsiteY1" fmla="*/ 0 h 742500"/>
                <a:gd name="connsiteX2" fmla="*/ 2067798 w 2067798"/>
                <a:gd name="connsiteY2" fmla="*/ 742500 h 742500"/>
                <a:gd name="connsiteX3" fmla="*/ 0 w 2067798"/>
                <a:gd name="connsiteY3" fmla="*/ 742500 h 742500"/>
                <a:gd name="connsiteX4" fmla="*/ 0 w 2067798"/>
                <a:gd name="connsiteY4" fmla="*/ 0 h 7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798" h="742500">
                  <a:moveTo>
                    <a:pt x="0" y="0"/>
                  </a:moveTo>
                  <a:lnTo>
                    <a:pt x="2067798" y="0"/>
                  </a:lnTo>
                  <a:lnTo>
                    <a:pt x="2067798" y="742500"/>
                  </a:lnTo>
                  <a:lnTo>
                    <a:pt x="0" y="74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2400" kern="1200" dirty="0"/>
                <a:t>It is important to identify your triggers and learn strategies to overcome them.</a:t>
              </a:r>
            </a:p>
          </p:txBody>
        </p:sp>
      </p:grpSp>
    </p:spTree>
    <p:extLst>
      <p:ext uri="{BB962C8B-B14F-4D97-AF65-F5344CB8AC3E}">
        <p14:creationId xmlns:p14="http://schemas.microsoft.com/office/powerpoint/2010/main" val="3587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5EA181-8281-41F6-8B0D-E2BAF3D2AF21}"/>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15</a:t>
            </a:fld>
            <a:endParaRPr lang="ru-RU"/>
          </a:p>
        </p:txBody>
      </p:sp>
      <p:sp>
        <p:nvSpPr>
          <p:cNvPr id="5" name="Title 4">
            <a:extLst>
              <a:ext uri="{FF2B5EF4-FFF2-40B4-BE49-F238E27FC236}">
                <a16:creationId xmlns:a16="http://schemas.microsoft.com/office/drawing/2014/main" id="{27D20D55-33D4-4E0B-B008-784C8DF34C00}"/>
              </a:ext>
            </a:extLst>
          </p:cNvPr>
          <p:cNvSpPr>
            <a:spLocks noGrp="1"/>
          </p:cNvSpPr>
          <p:nvPr>
            <p:ph type="title"/>
          </p:nvPr>
        </p:nvSpPr>
        <p:spPr>
          <a:xfrm>
            <a:off x="839788" y="457200"/>
            <a:ext cx="3932237" cy="1442729"/>
          </a:xfrm>
        </p:spPr>
        <p:txBody>
          <a:bodyPr anchor="b">
            <a:normAutofit/>
          </a:bodyPr>
          <a:lstStyle/>
          <a:p>
            <a:r>
              <a:rPr lang="en-CA" sz="3600" dirty="0"/>
              <a:t>Fixed Mindset Triggers</a:t>
            </a:r>
          </a:p>
        </p:txBody>
      </p:sp>
      <p:sp>
        <p:nvSpPr>
          <p:cNvPr id="13" name="Text Placeholder 4">
            <a:extLst>
              <a:ext uri="{FF2B5EF4-FFF2-40B4-BE49-F238E27FC236}">
                <a16:creationId xmlns:a16="http://schemas.microsoft.com/office/drawing/2014/main" id="{F0B55D03-D941-49B8-B6FF-7C7C15AE572C}"/>
              </a:ext>
            </a:extLst>
          </p:cNvPr>
          <p:cNvSpPr>
            <a:spLocks noGrp="1"/>
          </p:cNvSpPr>
          <p:nvPr>
            <p:ph type="body" sz="half" idx="2"/>
          </p:nvPr>
        </p:nvSpPr>
        <p:spPr>
          <a:xfrm>
            <a:off x="839788" y="2356700"/>
            <a:ext cx="3932237" cy="3512287"/>
          </a:xfrm>
        </p:spPr>
        <p:txBody>
          <a:bodyPr>
            <a:normAutofit/>
          </a:bodyPr>
          <a:lstStyle/>
          <a:p>
            <a:r>
              <a:rPr lang="en-US" sz="2800" dirty="0"/>
              <a:t>Notice how this is like the problem-solving process we saw last week?</a:t>
            </a:r>
          </a:p>
        </p:txBody>
      </p:sp>
      <p:grpSp>
        <p:nvGrpSpPr>
          <p:cNvPr id="20" name="Group 19">
            <a:extLst>
              <a:ext uri="{FF2B5EF4-FFF2-40B4-BE49-F238E27FC236}">
                <a16:creationId xmlns:a16="http://schemas.microsoft.com/office/drawing/2014/main" id="{316999A7-5061-4056-82DD-3DDD9E2175FC}"/>
              </a:ext>
            </a:extLst>
          </p:cNvPr>
          <p:cNvGrpSpPr/>
          <p:nvPr/>
        </p:nvGrpSpPr>
        <p:grpSpPr>
          <a:xfrm>
            <a:off x="4896091" y="545621"/>
            <a:ext cx="6940309" cy="1695600"/>
            <a:chOff x="4896091" y="545621"/>
            <a:chExt cx="6940309" cy="1695600"/>
          </a:xfrm>
        </p:grpSpPr>
        <p:sp>
          <p:nvSpPr>
            <p:cNvPr id="8" name="Freeform: Shape 7">
              <a:extLst>
                <a:ext uri="{FF2B5EF4-FFF2-40B4-BE49-F238E27FC236}">
                  <a16:creationId xmlns:a16="http://schemas.microsoft.com/office/drawing/2014/main" id="{C7965957-86AA-4FDB-825E-500946D3C135}"/>
                </a:ext>
              </a:extLst>
            </p:cNvPr>
            <p:cNvSpPr/>
            <p:nvPr/>
          </p:nvSpPr>
          <p:spPr>
            <a:xfrm>
              <a:off x="4896091" y="545621"/>
              <a:ext cx="6940309" cy="702000"/>
            </a:xfrm>
            <a:custGeom>
              <a:avLst/>
              <a:gdLst>
                <a:gd name="connsiteX0" fmla="*/ 0 w 6940309"/>
                <a:gd name="connsiteY0" fmla="*/ 117002 h 702000"/>
                <a:gd name="connsiteX1" fmla="*/ 117002 w 6940309"/>
                <a:gd name="connsiteY1" fmla="*/ 0 h 702000"/>
                <a:gd name="connsiteX2" fmla="*/ 6823307 w 6940309"/>
                <a:gd name="connsiteY2" fmla="*/ 0 h 702000"/>
                <a:gd name="connsiteX3" fmla="*/ 6940309 w 6940309"/>
                <a:gd name="connsiteY3" fmla="*/ 117002 h 702000"/>
                <a:gd name="connsiteX4" fmla="*/ 6940309 w 6940309"/>
                <a:gd name="connsiteY4" fmla="*/ 584998 h 702000"/>
                <a:gd name="connsiteX5" fmla="*/ 6823307 w 6940309"/>
                <a:gd name="connsiteY5" fmla="*/ 702000 h 702000"/>
                <a:gd name="connsiteX6" fmla="*/ 117002 w 6940309"/>
                <a:gd name="connsiteY6" fmla="*/ 702000 h 702000"/>
                <a:gd name="connsiteX7" fmla="*/ 0 w 6940309"/>
                <a:gd name="connsiteY7" fmla="*/ 584998 h 702000"/>
                <a:gd name="connsiteX8" fmla="*/ 0 w 6940309"/>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309" h="702000">
                  <a:moveTo>
                    <a:pt x="0" y="117002"/>
                  </a:moveTo>
                  <a:cubicBezTo>
                    <a:pt x="0" y="52384"/>
                    <a:pt x="52384" y="0"/>
                    <a:pt x="117002" y="0"/>
                  </a:cubicBezTo>
                  <a:lnTo>
                    <a:pt x="6823307" y="0"/>
                  </a:lnTo>
                  <a:cubicBezTo>
                    <a:pt x="6887925" y="0"/>
                    <a:pt x="6940309" y="52384"/>
                    <a:pt x="6940309" y="117002"/>
                  </a:cubicBezTo>
                  <a:lnTo>
                    <a:pt x="6940309" y="584998"/>
                  </a:lnTo>
                  <a:cubicBezTo>
                    <a:pt x="6940309" y="649616"/>
                    <a:pt x="6887925" y="702000"/>
                    <a:pt x="6823307"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dirty="0"/>
                <a:t>Stop!</a:t>
              </a:r>
            </a:p>
          </p:txBody>
        </p:sp>
        <p:sp>
          <p:nvSpPr>
            <p:cNvPr id="9" name="Freeform: Shape 8">
              <a:extLst>
                <a:ext uri="{FF2B5EF4-FFF2-40B4-BE49-F238E27FC236}">
                  <a16:creationId xmlns:a16="http://schemas.microsoft.com/office/drawing/2014/main" id="{D44970CA-9BA9-46C2-8379-7450D620731B}"/>
                </a:ext>
              </a:extLst>
            </p:cNvPr>
            <p:cNvSpPr/>
            <p:nvPr/>
          </p:nvSpPr>
          <p:spPr>
            <a:xfrm>
              <a:off x="4896091" y="1247621"/>
              <a:ext cx="6940309" cy="993600"/>
            </a:xfrm>
            <a:custGeom>
              <a:avLst/>
              <a:gdLst>
                <a:gd name="connsiteX0" fmla="*/ 0 w 6940309"/>
                <a:gd name="connsiteY0" fmla="*/ 0 h 993600"/>
                <a:gd name="connsiteX1" fmla="*/ 6940309 w 6940309"/>
                <a:gd name="connsiteY1" fmla="*/ 0 h 993600"/>
                <a:gd name="connsiteX2" fmla="*/ 6940309 w 6940309"/>
                <a:gd name="connsiteY2" fmla="*/ 993600 h 993600"/>
                <a:gd name="connsiteX3" fmla="*/ 0 w 6940309"/>
                <a:gd name="connsiteY3" fmla="*/ 993600 h 993600"/>
                <a:gd name="connsiteX4" fmla="*/ 0 w 6940309"/>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09" h="993600">
                  <a:moveTo>
                    <a:pt x="0" y="0"/>
                  </a:moveTo>
                  <a:lnTo>
                    <a:pt x="6940309" y="0"/>
                  </a:lnTo>
                  <a:lnTo>
                    <a:pt x="6940309" y="993600"/>
                  </a:lnTo>
                  <a:lnTo>
                    <a:pt x="0" y="993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35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When you feel yourself reacting in a way that’s threatening your progress, stop and work out what has triggered you.</a:t>
              </a:r>
            </a:p>
          </p:txBody>
        </p:sp>
      </p:grpSp>
      <p:grpSp>
        <p:nvGrpSpPr>
          <p:cNvPr id="21" name="Group 20">
            <a:extLst>
              <a:ext uri="{FF2B5EF4-FFF2-40B4-BE49-F238E27FC236}">
                <a16:creationId xmlns:a16="http://schemas.microsoft.com/office/drawing/2014/main" id="{682DD8B1-55DA-49D8-88E1-0588F20DD94E}"/>
              </a:ext>
            </a:extLst>
          </p:cNvPr>
          <p:cNvGrpSpPr/>
          <p:nvPr/>
        </p:nvGrpSpPr>
        <p:grpSpPr>
          <a:xfrm>
            <a:off x="4896091" y="2241221"/>
            <a:ext cx="6940309" cy="1695600"/>
            <a:chOff x="4896091" y="2241221"/>
            <a:chExt cx="6940309" cy="1695600"/>
          </a:xfrm>
        </p:grpSpPr>
        <p:sp>
          <p:nvSpPr>
            <p:cNvPr id="10" name="Freeform: Shape 9">
              <a:extLst>
                <a:ext uri="{FF2B5EF4-FFF2-40B4-BE49-F238E27FC236}">
                  <a16:creationId xmlns:a16="http://schemas.microsoft.com/office/drawing/2014/main" id="{5F3D9D3A-7E56-4426-AAD2-7757AB75C6E8}"/>
                </a:ext>
              </a:extLst>
            </p:cNvPr>
            <p:cNvSpPr/>
            <p:nvPr/>
          </p:nvSpPr>
          <p:spPr>
            <a:xfrm>
              <a:off x="4896091" y="2241221"/>
              <a:ext cx="6940309" cy="702000"/>
            </a:xfrm>
            <a:custGeom>
              <a:avLst/>
              <a:gdLst>
                <a:gd name="connsiteX0" fmla="*/ 0 w 6940309"/>
                <a:gd name="connsiteY0" fmla="*/ 117002 h 702000"/>
                <a:gd name="connsiteX1" fmla="*/ 117002 w 6940309"/>
                <a:gd name="connsiteY1" fmla="*/ 0 h 702000"/>
                <a:gd name="connsiteX2" fmla="*/ 6823307 w 6940309"/>
                <a:gd name="connsiteY2" fmla="*/ 0 h 702000"/>
                <a:gd name="connsiteX3" fmla="*/ 6940309 w 6940309"/>
                <a:gd name="connsiteY3" fmla="*/ 117002 h 702000"/>
                <a:gd name="connsiteX4" fmla="*/ 6940309 w 6940309"/>
                <a:gd name="connsiteY4" fmla="*/ 584998 h 702000"/>
                <a:gd name="connsiteX5" fmla="*/ 6823307 w 6940309"/>
                <a:gd name="connsiteY5" fmla="*/ 702000 h 702000"/>
                <a:gd name="connsiteX6" fmla="*/ 117002 w 6940309"/>
                <a:gd name="connsiteY6" fmla="*/ 702000 h 702000"/>
                <a:gd name="connsiteX7" fmla="*/ 0 w 6940309"/>
                <a:gd name="connsiteY7" fmla="*/ 584998 h 702000"/>
                <a:gd name="connsiteX8" fmla="*/ 0 w 6940309"/>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309" h="702000">
                  <a:moveTo>
                    <a:pt x="0" y="117002"/>
                  </a:moveTo>
                  <a:cubicBezTo>
                    <a:pt x="0" y="52384"/>
                    <a:pt x="52384" y="0"/>
                    <a:pt x="117002" y="0"/>
                  </a:cubicBezTo>
                  <a:lnTo>
                    <a:pt x="6823307" y="0"/>
                  </a:lnTo>
                  <a:cubicBezTo>
                    <a:pt x="6887925" y="0"/>
                    <a:pt x="6940309" y="52384"/>
                    <a:pt x="6940309" y="117002"/>
                  </a:cubicBezTo>
                  <a:lnTo>
                    <a:pt x="6940309" y="584998"/>
                  </a:lnTo>
                  <a:cubicBezTo>
                    <a:pt x="6940309" y="649616"/>
                    <a:pt x="6887925" y="702000"/>
                    <a:pt x="6823307"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dirty="0"/>
                <a:t>Don’t judge!</a:t>
              </a:r>
            </a:p>
          </p:txBody>
        </p:sp>
        <p:sp>
          <p:nvSpPr>
            <p:cNvPr id="12" name="Freeform: Shape 11">
              <a:extLst>
                <a:ext uri="{FF2B5EF4-FFF2-40B4-BE49-F238E27FC236}">
                  <a16:creationId xmlns:a16="http://schemas.microsoft.com/office/drawing/2014/main" id="{1FA5A46E-79E5-4905-8076-B71CC7E366CA}"/>
                </a:ext>
              </a:extLst>
            </p:cNvPr>
            <p:cNvSpPr/>
            <p:nvPr/>
          </p:nvSpPr>
          <p:spPr>
            <a:xfrm>
              <a:off x="4896091" y="2943221"/>
              <a:ext cx="6940309" cy="993600"/>
            </a:xfrm>
            <a:custGeom>
              <a:avLst/>
              <a:gdLst>
                <a:gd name="connsiteX0" fmla="*/ 0 w 6940309"/>
                <a:gd name="connsiteY0" fmla="*/ 0 h 993600"/>
                <a:gd name="connsiteX1" fmla="*/ 6940309 w 6940309"/>
                <a:gd name="connsiteY1" fmla="*/ 0 h 993600"/>
                <a:gd name="connsiteX2" fmla="*/ 6940309 w 6940309"/>
                <a:gd name="connsiteY2" fmla="*/ 993600 h 993600"/>
                <a:gd name="connsiteX3" fmla="*/ 0 w 6940309"/>
                <a:gd name="connsiteY3" fmla="*/ 993600 h 993600"/>
                <a:gd name="connsiteX4" fmla="*/ 0 w 6940309"/>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09" h="993600">
                  <a:moveTo>
                    <a:pt x="0" y="0"/>
                  </a:moveTo>
                  <a:lnTo>
                    <a:pt x="6940309" y="0"/>
                  </a:lnTo>
                  <a:lnTo>
                    <a:pt x="6940309" y="993600"/>
                  </a:lnTo>
                  <a:lnTo>
                    <a:pt x="0" y="993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35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Don’t judge yourself for your feelings, they are real and valid.  Acknowledge, accept, but don’t let them define what you do next.</a:t>
              </a:r>
            </a:p>
          </p:txBody>
        </p:sp>
      </p:grpSp>
      <p:grpSp>
        <p:nvGrpSpPr>
          <p:cNvPr id="22" name="Group 21">
            <a:extLst>
              <a:ext uri="{FF2B5EF4-FFF2-40B4-BE49-F238E27FC236}">
                <a16:creationId xmlns:a16="http://schemas.microsoft.com/office/drawing/2014/main" id="{0AF4E1D2-40F1-4FE2-8694-517947AA590E}"/>
              </a:ext>
            </a:extLst>
          </p:cNvPr>
          <p:cNvGrpSpPr/>
          <p:nvPr/>
        </p:nvGrpSpPr>
        <p:grpSpPr>
          <a:xfrm>
            <a:off x="4896091" y="3936821"/>
            <a:ext cx="6940309" cy="1385100"/>
            <a:chOff x="4896091" y="3936821"/>
            <a:chExt cx="6940309" cy="1385100"/>
          </a:xfrm>
        </p:grpSpPr>
        <p:sp>
          <p:nvSpPr>
            <p:cNvPr id="14" name="Freeform: Shape 13">
              <a:extLst>
                <a:ext uri="{FF2B5EF4-FFF2-40B4-BE49-F238E27FC236}">
                  <a16:creationId xmlns:a16="http://schemas.microsoft.com/office/drawing/2014/main" id="{25BD300B-CE26-46DA-950E-35C7609AD401}"/>
                </a:ext>
              </a:extLst>
            </p:cNvPr>
            <p:cNvSpPr/>
            <p:nvPr/>
          </p:nvSpPr>
          <p:spPr>
            <a:xfrm>
              <a:off x="4896091" y="3936821"/>
              <a:ext cx="6940309" cy="702000"/>
            </a:xfrm>
            <a:custGeom>
              <a:avLst/>
              <a:gdLst>
                <a:gd name="connsiteX0" fmla="*/ 0 w 6940309"/>
                <a:gd name="connsiteY0" fmla="*/ 117002 h 702000"/>
                <a:gd name="connsiteX1" fmla="*/ 117002 w 6940309"/>
                <a:gd name="connsiteY1" fmla="*/ 0 h 702000"/>
                <a:gd name="connsiteX2" fmla="*/ 6823307 w 6940309"/>
                <a:gd name="connsiteY2" fmla="*/ 0 h 702000"/>
                <a:gd name="connsiteX3" fmla="*/ 6940309 w 6940309"/>
                <a:gd name="connsiteY3" fmla="*/ 117002 h 702000"/>
                <a:gd name="connsiteX4" fmla="*/ 6940309 w 6940309"/>
                <a:gd name="connsiteY4" fmla="*/ 584998 h 702000"/>
                <a:gd name="connsiteX5" fmla="*/ 6823307 w 6940309"/>
                <a:gd name="connsiteY5" fmla="*/ 702000 h 702000"/>
                <a:gd name="connsiteX6" fmla="*/ 117002 w 6940309"/>
                <a:gd name="connsiteY6" fmla="*/ 702000 h 702000"/>
                <a:gd name="connsiteX7" fmla="*/ 0 w 6940309"/>
                <a:gd name="connsiteY7" fmla="*/ 584998 h 702000"/>
                <a:gd name="connsiteX8" fmla="*/ 0 w 6940309"/>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309" h="702000">
                  <a:moveTo>
                    <a:pt x="0" y="117002"/>
                  </a:moveTo>
                  <a:cubicBezTo>
                    <a:pt x="0" y="52384"/>
                    <a:pt x="52384" y="0"/>
                    <a:pt x="117002" y="0"/>
                  </a:cubicBezTo>
                  <a:lnTo>
                    <a:pt x="6823307" y="0"/>
                  </a:lnTo>
                  <a:cubicBezTo>
                    <a:pt x="6887925" y="0"/>
                    <a:pt x="6940309" y="52384"/>
                    <a:pt x="6940309" y="117002"/>
                  </a:cubicBezTo>
                  <a:lnTo>
                    <a:pt x="6940309" y="584998"/>
                  </a:lnTo>
                  <a:cubicBezTo>
                    <a:pt x="6940309" y="649616"/>
                    <a:pt x="6887925" y="702000"/>
                    <a:pt x="6823307"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dirty="0"/>
                <a:t>Explore!</a:t>
              </a:r>
            </a:p>
          </p:txBody>
        </p:sp>
        <p:sp>
          <p:nvSpPr>
            <p:cNvPr id="16" name="Freeform: Shape 15">
              <a:extLst>
                <a:ext uri="{FF2B5EF4-FFF2-40B4-BE49-F238E27FC236}">
                  <a16:creationId xmlns:a16="http://schemas.microsoft.com/office/drawing/2014/main" id="{0A5DDA60-D48A-4A84-A706-7033BCE0AD88}"/>
                </a:ext>
              </a:extLst>
            </p:cNvPr>
            <p:cNvSpPr/>
            <p:nvPr/>
          </p:nvSpPr>
          <p:spPr>
            <a:xfrm>
              <a:off x="4896091" y="4638821"/>
              <a:ext cx="6940309" cy="683100"/>
            </a:xfrm>
            <a:custGeom>
              <a:avLst/>
              <a:gdLst>
                <a:gd name="connsiteX0" fmla="*/ 0 w 6940309"/>
                <a:gd name="connsiteY0" fmla="*/ 0 h 683100"/>
                <a:gd name="connsiteX1" fmla="*/ 6940309 w 6940309"/>
                <a:gd name="connsiteY1" fmla="*/ 0 h 683100"/>
                <a:gd name="connsiteX2" fmla="*/ 6940309 w 6940309"/>
                <a:gd name="connsiteY2" fmla="*/ 683100 h 683100"/>
                <a:gd name="connsiteX3" fmla="*/ 0 w 6940309"/>
                <a:gd name="connsiteY3" fmla="*/ 683100 h 683100"/>
                <a:gd name="connsiteX4" fmla="*/ 0 w 6940309"/>
                <a:gd name="connsiteY4" fmla="*/ 0 h 68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09" h="683100">
                  <a:moveTo>
                    <a:pt x="0" y="0"/>
                  </a:moveTo>
                  <a:lnTo>
                    <a:pt x="6940309" y="0"/>
                  </a:lnTo>
                  <a:lnTo>
                    <a:pt x="6940309" y="683100"/>
                  </a:lnTo>
                  <a:lnTo>
                    <a:pt x="0" y="683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35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Explore some alternative strategies to solve your problem. </a:t>
              </a:r>
            </a:p>
          </p:txBody>
        </p:sp>
      </p:grpSp>
      <p:grpSp>
        <p:nvGrpSpPr>
          <p:cNvPr id="23" name="Group 22">
            <a:extLst>
              <a:ext uri="{FF2B5EF4-FFF2-40B4-BE49-F238E27FC236}">
                <a16:creationId xmlns:a16="http://schemas.microsoft.com/office/drawing/2014/main" id="{E92FA1A1-0BB2-4918-B4C3-23DB023D0DD1}"/>
              </a:ext>
            </a:extLst>
          </p:cNvPr>
          <p:cNvGrpSpPr/>
          <p:nvPr/>
        </p:nvGrpSpPr>
        <p:grpSpPr>
          <a:xfrm>
            <a:off x="4896091" y="5321921"/>
            <a:ext cx="6940309" cy="1198800"/>
            <a:chOff x="4896091" y="5321921"/>
            <a:chExt cx="6940309" cy="1198800"/>
          </a:xfrm>
        </p:grpSpPr>
        <p:sp>
          <p:nvSpPr>
            <p:cNvPr id="17" name="Freeform: Shape 16">
              <a:extLst>
                <a:ext uri="{FF2B5EF4-FFF2-40B4-BE49-F238E27FC236}">
                  <a16:creationId xmlns:a16="http://schemas.microsoft.com/office/drawing/2014/main" id="{374F296C-B35F-4891-A0F6-9468A5ADE571}"/>
                </a:ext>
              </a:extLst>
            </p:cNvPr>
            <p:cNvSpPr/>
            <p:nvPr/>
          </p:nvSpPr>
          <p:spPr>
            <a:xfrm>
              <a:off x="4896091" y="5321921"/>
              <a:ext cx="6940309" cy="702000"/>
            </a:xfrm>
            <a:custGeom>
              <a:avLst/>
              <a:gdLst>
                <a:gd name="connsiteX0" fmla="*/ 0 w 6940309"/>
                <a:gd name="connsiteY0" fmla="*/ 117002 h 702000"/>
                <a:gd name="connsiteX1" fmla="*/ 117002 w 6940309"/>
                <a:gd name="connsiteY1" fmla="*/ 0 h 702000"/>
                <a:gd name="connsiteX2" fmla="*/ 6823307 w 6940309"/>
                <a:gd name="connsiteY2" fmla="*/ 0 h 702000"/>
                <a:gd name="connsiteX3" fmla="*/ 6940309 w 6940309"/>
                <a:gd name="connsiteY3" fmla="*/ 117002 h 702000"/>
                <a:gd name="connsiteX4" fmla="*/ 6940309 w 6940309"/>
                <a:gd name="connsiteY4" fmla="*/ 584998 h 702000"/>
                <a:gd name="connsiteX5" fmla="*/ 6823307 w 6940309"/>
                <a:gd name="connsiteY5" fmla="*/ 702000 h 702000"/>
                <a:gd name="connsiteX6" fmla="*/ 117002 w 6940309"/>
                <a:gd name="connsiteY6" fmla="*/ 702000 h 702000"/>
                <a:gd name="connsiteX7" fmla="*/ 0 w 6940309"/>
                <a:gd name="connsiteY7" fmla="*/ 584998 h 702000"/>
                <a:gd name="connsiteX8" fmla="*/ 0 w 6940309"/>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0309" h="702000">
                  <a:moveTo>
                    <a:pt x="0" y="117002"/>
                  </a:moveTo>
                  <a:cubicBezTo>
                    <a:pt x="0" y="52384"/>
                    <a:pt x="52384" y="0"/>
                    <a:pt x="117002" y="0"/>
                  </a:cubicBezTo>
                  <a:lnTo>
                    <a:pt x="6823307" y="0"/>
                  </a:lnTo>
                  <a:cubicBezTo>
                    <a:pt x="6887925" y="0"/>
                    <a:pt x="6940309" y="52384"/>
                    <a:pt x="6940309" y="117002"/>
                  </a:cubicBezTo>
                  <a:lnTo>
                    <a:pt x="6940309" y="584998"/>
                  </a:lnTo>
                  <a:cubicBezTo>
                    <a:pt x="6940309" y="649616"/>
                    <a:pt x="6887925" y="702000"/>
                    <a:pt x="6823307"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569" tIns="148569" rIns="148569" bIns="148569" numCol="1" spcCol="1270" anchor="ctr" anchorCtr="0">
              <a:noAutofit/>
            </a:bodyPr>
            <a:lstStyle/>
            <a:p>
              <a:pPr marL="0" lvl="0" indent="0" algn="l" defTabSz="1333500">
                <a:lnSpc>
                  <a:spcPct val="90000"/>
                </a:lnSpc>
                <a:spcBef>
                  <a:spcPct val="0"/>
                </a:spcBef>
                <a:spcAft>
                  <a:spcPct val="35000"/>
                </a:spcAft>
                <a:buNone/>
              </a:pPr>
              <a:r>
                <a:rPr lang="en-US" sz="3000" kern="1200"/>
                <a:t>Conquer!</a:t>
              </a:r>
            </a:p>
          </p:txBody>
        </p:sp>
        <p:sp>
          <p:nvSpPr>
            <p:cNvPr id="19" name="Freeform: Shape 18">
              <a:extLst>
                <a:ext uri="{FF2B5EF4-FFF2-40B4-BE49-F238E27FC236}">
                  <a16:creationId xmlns:a16="http://schemas.microsoft.com/office/drawing/2014/main" id="{EF7FE3C9-0FFD-46A0-B8EA-99E94D7DEAA3}"/>
                </a:ext>
              </a:extLst>
            </p:cNvPr>
            <p:cNvSpPr/>
            <p:nvPr/>
          </p:nvSpPr>
          <p:spPr>
            <a:xfrm>
              <a:off x="4896091" y="6023921"/>
              <a:ext cx="6940309" cy="496800"/>
            </a:xfrm>
            <a:custGeom>
              <a:avLst/>
              <a:gdLst>
                <a:gd name="connsiteX0" fmla="*/ 0 w 6940309"/>
                <a:gd name="connsiteY0" fmla="*/ 0 h 496800"/>
                <a:gd name="connsiteX1" fmla="*/ 6940309 w 6940309"/>
                <a:gd name="connsiteY1" fmla="*/ 0 h 496800"/>
                <a:gd name="connsiteX2" fmla="*/ 6940309 w 6940309"/>
                <a:gd name="connsiteY2" fmla="*/ 496800 h 496800"/>
                <a:gd name="connsiteX3" fmla="*/ 0 w 6940309"/>
                <a:gd name="connsiteY3" fmla="*/ 496800 h 496800"/>
                <a:gd name="connsiteX4" fmla="*/ 0 w 6940309"/>
                <a:gd name="connsiteY4" fmla="*/ 0 h 49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09" h="496800">
                  <a:moveTo>
                    <a:pt x="0" y="0"/>
                  </a:moveTo>
                  <a:lnTo>
                    <a:pt x="6940309" y="0"/>
                  </a:lnTo>
                  <a:lnTo>
                    <a:pt x="6940309" y="496800"/>
                  </a:lnTo>
                  <a:lnTo>
                    <a:pt x="0" y="496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35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Conquer the trigger, don’t give up!</a:t>
              </a:r>
            </a:p>
          </p:txBody>
        </p:sp>
      </p:grpSp>
    </p:spTree>
    <p:extLst>
      <p:ext uri="{BB962C8B-B14F-4D97-AF65-F5344CB8AC3E}">
        <p14:creationId xmlns:p14="http://schemas.microsoft.com/office/powerpoint/2010/main" val="4465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F324FF95-0E9F-46E3-8A45-992C8E878AA8}"/>
              </a:ext>
            </a:extLst>
          </p:cNvPr>
          <p:cNvSpPr>
            <a:spLocks noGrp="1"/>
          </p:cNvSpPr>
          <p:nvPr>
            <p:ph type="ftr" sz="quarter" idx="11"/>
          </p:nvPr>
        </p:nvSpPr>
        <p:spPr>
          <a:xfrm>
            <a:off x="812290" y="5797769"/>
            <a:ext cx="4114800" cy="365125"/>
          </a:xfrm>
        </p:spPr>
        <p:txBody>
          <a:bodyPr/>
          <a:lstStyle/>
          <a:p>
            <a:pPr>
              <a:spcAft>
                <a:spcPts val="600"/>
              </a:spcAft>
            </a:pPr>
            <a:r>
              <a:rPr lang="en-US"/>
              <a:t>ADD A FOOTER</a:t>
            </a:r>
            <a:endParaRPr lang="ru-RU"/>
          </a:p>
        </p:txBody>
      </p:sp>
      <p:sp>
        <p:nvSpPr>
          <p:cNvPr id="3" name="Slide Number Placeholder 2">
            <a:extLst>
              <a:ext uri="{FF2B5EF4-FFF2-40B4-BE49-F238E27FC236}">
                <a16:creationId xmlns:a16="http://schemas.microsoft.com/office/drawing/2014/main" id="{D7C771F1-DA8B-4091-BD53-816A3B1C6E4E}"/>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16</a:t>
            </a:fld>
            <a:endParaRPr lang="ru-RU"/>
          </a:p>
        </p:txBody>
      </p:sp>
      <p:sp>
        <p:nvSpPr>
          <p:cNvPr id="5" name="Title 4">
            <a:extLst>
              <a:ext uri="{FF2B5EF4-FFF2-40B4-BE49-F238E27FC236}">
                <a16:creationId xmlns:a16="http://schemas.microsoft.com/office/drawing/2014/main" id="{4511F29A-78E3-4D7E-9034-C0C866F2CA04}"/>
              </a:ext>
            </a:extLst>
          </p:cNvPr>
          <p:cNvSpPr>
            <a:spLocks noGrp="1"/>
          </p:cNvSpPr>
          <p:nvPr>
            <p:ph type="title"/>
          </p:nvPr>
        </p:nvSpPr>
        <p:spPr>
          <a:xfrm>
            <a:off x="838200" y="365126"/>
            <a:ext cx="9050518" cy="945498"/>
          </a:xfrm>
        </p:spPr>
        <p:txBody>
          <a:bodyPr anchor="ctr">
            <a:normAutofit/>
          </a:bodyPr>
          <a:lstStyle/>
          <a:p>
            <a:r>
              <a:rPr lang="en-CA" dirty="0"/>
              <a:t>Your Superpower</a:t>
            </a:r>
          </a:p>
        </p:txBody>
      </p:sp>
      <p:sp>
        <p:nvSpPr>
          <p:cNvPr id="8" name="Rectangle: Rounded Corners 7">
            <a:extLst>
              <a:ext uri="{FF2B5EF4-FFF2-40B4-BE49-F238E27FC236}">
                <a16:creationId xmlns:a16="http://schemas.microsoft.com/office/drawing/2014/main" id="{9076C1BE-FEF4-473D-8039-6D4E03824C86}"/>
              </a:ext>
            </a:extLst>
          </p:cNvPr>
          <p:cNvSpPr/>
          <p:nvPr/>
        </p:nvSpPr>
        <p:spPr>
          <a:xfrm>
            <a:off x="838200" y="1827430"/>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1" name="Group 20">
            <a:extLst>
              <a:ext uri="{FF2B5EF4-FFF2-40B4-BE49-F238E27FC236}">
                <a16:creationId xmlns:a16="http://schemas.microsoft.com/office/drawing/2014/main" id="{88D4A97D-69C0-471C-A79A-D89AB5FA6FDB}"/>
              </a:ext>
            </a:extLst>
          </p:cNvPr>
          <p:cNvGrpSpPr/>
          <p:nvPr/>
        </p:nvGrpSpPr>
        <p:grpSpPr>
          <a:xfrm>
            <a:off x="1115081" y="1827430"/>
            <a:ext cx="10238718" cy="915310"/>
            <a:chOff x="1115081" y="1827430"/>
            <a:chExt cx="10238718" cy="915310"/>
          </a:xfrm>
        </p:grpSpPr>
        <p:sp>
          <p:nvSpPr>
            <p:cNvPr id="9" name="Rectangle 8" descr="Questions">
              <a:extLst>
                <a:ext uri="{FF2B5EF4-FFF2-40B4-BE49-F238E27FC236}">
                  <a16:creationId xmlns:a16="http://schemas.microsoft.com/office/drawing/2014/main" id="{A70002C9-5C11-41DE-BD39-441CF461539F}"/>
                </a:ext>
              </a:extLst>
            </p:cNvPr>
            <p:cNvSpPr/>
            <p:nvPr/>
          </p:nvSpPr>
          <p:spPr>
            <a:xfrm>
              <a:off x="1115081" y="2033375"/>
              <a:ext cx="503420" cy="5034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A919E0A8-F5F4-43F1-8CE8-13D617DF6B68}"/>
                </a:ext>
              </a:extLst>
            </p:cNvPr>
            <p:cNvSpPr/>
            <p:nvPr/>
          </p:nvSpPr>
          <p:spPr>
            <a:xfrm>
              <a:off x="1895383" y="1827430"/>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US" sz="2400" kern="1200" dirty="0"/>
                <a:t>Conquering your fixed mindset triggers doesn’t mean challenges become easy, we just look at them differently.</a:t>
              </a:r>
            </a:p>
          </p:txBody>
        </p:sp>
      </p:grpSp>
      <p:sp>
        <p:nvSpPr>
          <p:cNvPr id="12" name="Rectangle: Rounded Corners 11">
            <a:extLst>
              <a:ext uri="{FF2B5EF4-FFF2-40B4-BE49-F238E27FC236}">
                <a16:creationId xmlns:a16="http://schemas.microsoft.com/office/drawing/2014/main" id="{371D381B-B42B-44F0-B850-C5212500B72B}"/>
              </a:ext>
            </a:extLst>
          </p:cNvPr>
          <p:cNvSpPr/>
          <p:nvPr/>
        </p:nvSpPr>
        <p:spPr>
          <a:xfrm>
            <a:off x="838200" y="2971569"/>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2" name="Group 21">
            <a:extLst>
              <a:ext uri="{FF2B5EF4-FFF2-40B4-BE49-F238E27FC236}">
                <a16:creationId xmlns:a16="http://schemas.microsoft.com/office/drawing/2014/main" id="{3EF4383C-3D0E-479A-9983-F751271BD066}"/>
              </a:ext>
            </a:extLst>
          </p:cNvPr>
          <p:cNvGrpSpPr/>
          <p:nvPr/>
        </p:nvGrpSpPr>
        <p:grpSpPr>
          <a:xfrm>
            <a:off x="1115081" y="2971569"/>
            <a:ext cx="10238718" cy="915310"/>
            <a:chOff x="1115081" y="2971569"/>
            <a:chExt cx="10238718" cy="915310"/>
          </a:xfrm>
        </p:grpSpPr>
        <p:sp>
          <p:nvSpPr>
            <p:cNvPr id="13" name="Rectangle 12" descr="Windmill">
              <a:extLst>
                <a:ext uri="{FF2B5EF4-FFF2-40B4-BE49-F238E27FC236}">
                  <a16:creationId xmlns:a16="http://schemas.microsoft.com/office/drawing/2014/main" id="{6FF254C1-8C46-4627-8E80-D6A5B6997ABF}"/>
                </a:ext>
              </a:extLst>
            </p:cNvPr>
            <p:cNvSpPr/>
            <p:nvPr/>
          </p:nvSpPr>
          <p:spPr>
            <a:xfrm>
              <a:off x="1115081" y="3177514"/>
              <a:ext cx="503420" cy="5034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D44555BF-1E6B-4A79-8148-110462FBF13A}"/>
                </a:ext>
              </a:extLst>
            </p:cNvPr>
            <p:cNvSpPr/>
            <p:nvPr/>
          </p:nvSpPr>
          <p:spPr>
            <a:xfrm>
              <a:off x="1895383" y="2971569"/>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US" sz="2400" kern="1200" dirty="0"/>
                <a:t>You have the Power….the Power of Yet!</a:t>
              </a:r>
            </a:p>
          </p:txBody>
        </p:sp>
      </p:grpSp>
      <p:sp>
        <p:nvSpPr>
          <p:cNvPr id="15" name="Rectangle: Rounded Corners 14">
            <a:extLst>
              <a:ext uri="{FF2B5EF4-FFF2-40B4-BE49-F238E27FC236}">
                <a16:creationId xmlns:a16="http://schemas.microsoft.com/office/drawing/2014/main" id="{E087C58D-6610-4C5C-8D09-F5D191B35D18}"/>
              </a:ext>
            </a:extLst>
          </p:cNvPr>
          <p:cNvSpPr/>
          <p:nvPr/>
        </p:nvSpPr>
        <p:spPr>
          <a:xfrm>
            <a:off x="838200" y="4115707"/>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3" name="Group 22">
            <a:extLst>
              <a:ext uri="{FF2B5EF4-FFF2-40B4-BE49-F238E27FC236}">
                <a16:creationId xmlns:a16="http://schemas.microsoft.com/office/drawing/2014/main" id="{44886BCB-E3E5-4A5E-83DE-88AE8060AF3D}"/>
              </a:ext>
            </a:extLst>
          </p:cNvPr>
          <p:cNvGrpSpPr/>
          <p:nvPr/>
        </p:nvGrpSpPr>
        <p:grpSpPr>
          <a:xfrm>
            <a:off x="1115081" y="4115707"/>
            <a:ext cx="10238718" cy="915310"/>
            <a:chOff x="1115081" y="4115707"/>
            <a:chExt cx="10238718" cy="915310"/>
          </a:xfrm>
        </p:grpSpPr>
        <p:sp>
          <p:nvSpPr>
            <p:cNvPr id="16" name="Rectangle 15" descr="Question mark">
              <a:extLst>
                <a:ext uri="{FF2B5EF4-FFF2-40B4-BE49-F238E27FC236}">
                  <a16:creationId xmlns:a16="http://schemas.microsoft.com/office/drawing/2014/main" id="{D6D8707A-6D49-4F4F-BDA1-82CE1F5661B5}"/>
                </a:ext>
              </a:extLst>
            </p:cNvPr>
            <p:cNvSpPr/>
            <p:nvPr/>
          </p:nvSpPr>
          <p:spPr>
            <a:xfrm>
              <a:off x="1115081" y="4321652"/>
              <a:ext cx="503420" cy="5034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71C90649-5038-48DF-8CB4-3A104883D0C5}"/>
                </a:ext>
              </a:extLst>
            </p:cNvPr>
            <p:cNvSpPr/>
            <p:nvPr/>
          </p:nvSpPr>
          <p:spPr>
            <a:xfrm>
              <a:off x="1895383" y="4115707"/>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US" sz="2400" kern="1200" dirty="0"/>
                <a:t>What does this mean to you?</a:t>
              </a:r>
            </a:p>
          </p:txBody>
        </p:sp>
      </p:grpSp>
      <p:sp>
        <p:nvSpPr>
          <p:cNvPr id="18" name="Rectangle: Rounded Corners 17">
            <a:extLst>
              <a:ext uri="{FF2B5EF4-FFF2-40B4-BE49-F238E27FC236}">
                <a16:creationId xmlns:a16="http://schemas.microsoft.com/office/drawing/2014/main" id="{FA2726C9-DDD0-4659-9AAA-F7225E887C5E}"/>
              </a:ext>
            </a:extLst>
          </p:cNvPr>
          <p:cNvSpPr/>
          <p:nvPr/>
        </p:nvSpPr>
        <p:spPr>
          <a:xfrm>
            <a:off x="838200" y="5259846"/>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24" name="Group 23">
            <a:extLst>
              <a:ext uri="{FF2B5EF4-FFF2-40B4-BE49-F238E27FC236}">
                <a16:creationId xmlns:a16="http://schemas.microsoft.com/office/drawing/2014/main" id="{E96B7C46-8B94-4B5A-AE95-DD9BD62456F8}"/>
              </a:ext>
            </a:extLst>
          </p:cNvPr>
          <p:cNvGrpSpPr/>
          <p:nvPr/>
        </p:nvGrpSpPr>
        <p:grpSpPr>
          <a:xfrm>
            <a:off x="1115081" y="5259846"/>
            <a:ext cx="10238718" cy="915310"/>
            <a:chOff x="1115081" y="5259846"/>
            <a:chExt cx="10238718" cy="915310"/>
          </a:xfrm>
        </p:grpSpPr>
        <p:sp>
          <p:nvSpPr>
            <p:cNvPr id="19" name="Rectangle 18" descr="Skeleton">
              <a:extLst>
                <a:ext uri="{FF2B5EF4-FFF2-40B4-BE49-F238E27FC236}">
                  <a16:creationId xmlns:a16="http://schemas.microsoft.com/office/drawing/2014/main" id="{D5583CEB-D23E-4BE3-A3F4-C91E8500B339}"/>
                </a:ext>
              </a:extLst>
            </p:cNvPr>
            <p:cNvSpPr/>
            <p:nvPr/>
          </p:nvSpPr>
          <p:spPr>
            <a:xfrm>
              <a:off x="1115081" y="5465791"/>
              <a:ext cx="503420" cy="50342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69FE05BB-9E0F-4ADB-9961-7D2D7B7FE733}"/>
                </a:ext>
              </a:extLst>
            </p:cNvPr>
            <p:cNvSpPr/>
            <p:nvPr/>
          </p:nvSpPr>
          <p:spPr>
            <a:xfrm>
              <a:off x="1895383" y="5259846"/>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1066800">
                <a:lnSpc>
                  <a:spcPct val="90000"/>
                </a:lnSpc>
                <a:spcBef>
                  <a:spcPct val="0"/>
                </a:spcBef>
                <a:spcAft>
                  <a:spcPct val="35000"/>
                </a:spcAft>
                <a:buNone/>
              </a:pPr>
              <a:r>
                <a:rPr lang="en-US" sz="2400" kern="1200" dirty="0"/>
                <a:t>Have a look at how it is explained on Sesame Street </a:t>
              </a:r>
            </a:p>
            <a:p>
              <a:pPr marL="0" lvl="0" indent="0" algn="l" defTabSz="1066800">
                <a:lnSpc>
                  <a:spcPct val="90000"/>
                </a:lnSpc>
                <a:spcBef>
                  <a:spcPct val="0"/>
                </a:spcBef>
                <a:spcAft>
                  <a:spcPct val="35000"/>
                </a:spcAft>
                <a:buNone/>
              </a:pPr>
              <a:r>
                <a:rPr lang="en-US" sz="2400" kern="1200" dirty="0"/>
                <a:t>(yes, you’ve had this power since you were a child)</a:t>
              </a:r>
            </a:p>
          </p:txBody>
        </p:sp>
      </p:grpSp>
      <p:pic>
        <p:nvPicPr>
          <p:cNvPr id="26" name="Picture 25" descr="A picture containing sign&#10;&#10;Description automatically generated">
            <a:hlinkClick r:id="rId10"/>
            <a:extLst>
              <a:ext uri="{FF2B5EF4-FFF2-40B4-BE49-F238E27FC236}">
                <a16:creationId xmlns:a16="http://schemas.microsoft.com/office/drawing/2014/main" id="{364F130E-BABB-4BF8-8168-D651014E8FB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477703" y="5123394"/>
            <a:ext cx="1188214" cy="1188214"/>
          </a:xfrm>
          <a:prstGeom prst="rect">
            <a:avLst/>
          </a:prstGeom>
        </p:spPr>
      </p:pic>
    </p:spTree>
    <p:extLst>
      <p:ext uri="{BB962C8B-B14F-4D97-AF65-F5344CB8AC3E}">
        <p14:creationId xmlns:p14="http://schemas.microsoft.com/office/powerpoint/2010/main" val="3980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3809DB8A-E329-4CB3-B62C-2CE69BF6FF7D}"/>
              </a:ext>
            </a:extLst>
          </p:cNvPr>
          <p:cNvSpPr>
            <a:spLocks noGrp="1"/>
          </p:cNvSpPr>
          <p:nvPr>
            <p:ph type="sldNum" sz="quarter" idx="12"/>
          </p:nvPr>
        </p:nvSpPr>
        <p:spPr>
          <a:xfrm>
            <a:off x="10804358" y="5816819"/>
            <a:ext cx="549442" cy="365125"/>
          </a:xfrm>
        </p:spPr>
        <p:txBody>
          <a:bodyPr/>
          <a:lstStyle/>
          <a:p>
            <a:pPr>
              <a:spcAft>
                <a:spcPts val="600"/>
              </a:spcAft>
            </a:pPr>
            <a:fld id="{D495E168-DA5E-4888-8D8A-92B118324C14}" type="slidenum">
              <a:rPr lang="ru-RU" smtClean="0"/>
              <a:pPr>
                <a:spcAft>
                  <a:spcPts val="600"/>
                </a:spcAft>
              </a:pPr>
              <a:t>17</a:t>
            </a:fld>
            <a:endParaRPr lang="ru-RU"/>
          </a:p>
        </p:txBody>
      </p:sp>
      <p:sp>
        <p:nvSpPr>
          <p:cNvPr id="2" name="Title 1">
            <a:extLst>
              <a:ext uri="{FF2B5EF4-FFF2-40B4-BE49-F238E27FC236}">
                <a16:creationId xmlns:a16="http://schemas.microsoft.com/office/drawing/2014/main" id="{F887C554-B139-430F-8B61-96E92628A90C}"/>
              </a:ext>
            </a:extLst>
          </p:cNvPr>
          <p:cNvSpPr>
            <a:spLocks noGrp="1"/>
          </p:cNvSpPr>
          <p:nvPr>
            <p:ph type="title"/>
          </p:nvPr>
        </p:nvSpPr>
        <p:spPr>
          <a:xfrm>
            <a:off x="839788" y="457200"/>
            <a:ext cx="3932237" cy="1442729"/>
          </a:xfrm>
        </p:spPr>
        <p:txBody>
          <a:bodyPr anchor="b">
            <a:normAutofit/>
          </a:bodyPr>
          <a:lstStyle/>
          <a:p>
            <a:r>
              <a:rPr lang="en-CA" dirty="0"/>
              <a:t>Summary</a:t>
            </a:r>
          </a:p>
        </p:txBody>
      </p:sp>
      <p:sp>
        <p:nvSpPr>
          <p:cNvPr id="13" name="Text Placeholder 4">
            <a:extLst>
              <a:ext uri="{FF2B5EF4-FFF2-40B4-BE49-F238E27FC236}">
                <a16:creationId xmlns:a16="http://schemas.microsoft.com/office/drawing/2014/main" id="{464FD215-4217-407F-964B-5578D0A12120}"/>
              </a:ext>
            </a:extLst>
          </p:cNvPr>
          <p:cNvSpPr>
            <a:spLocks noGrp="1"/>
          </p:cNvSpPr>
          <p:nvPr>
            <p:ph type="body" sz="half" idx="2"/>
          </p:nvPr>
        </p:nvSpPr>
        <p:spPr>
          <a:xfrm>
            <a:off x="839788" y="2356700"/>
            <a:ext cx="3932237" cy="3512287"/>
          </a:xfrm>
        </p:spPr>
        <p:txBody>
          <a:bodyPr/>
          <a:lstStyle/>
          <a:p>
            <a:r>
              <a:rPr lang="en-US" sz="3200" dirty="0"/>
              <a:t>Having a growth mindset doesn’t mean everyone has equal ability in every domain. It means you: </a:t>
            </a:r>
          </a:p>
          <a:p>
            <a:endParaRPr lang="en-US" dirty="0"/>
          </a:p>
        </p:txBody>
      </p:sp>
      <p:sp>
        <p:nvSpPr>
          <p:cNvPr id="8" name="Freeform: Shape 7">
            <a:extLst>
              <a:ext uri="{FF2B5EF4-FFF2-40B4-BE49-F238E27FC236}">
                <a16:creationId xmlns:a16="http://schemas.microsoft.com/office/drawing/2014/main" id="{44746B49-5D31-4382-ABD8-7564D89718E2}"/>
              </a:ext>
            </a:extLst>
          </p:cNvPr>
          <p:cNvSpPr/>
          <p:nvPr/>
        </p:nvSpPr>
        <p:spPr>
          <a:xfrm>
            <a:off x="5146194" y="965666"/>
            <a:ext cx="6690206" cy="934263"/>
          </a:xfrm>
          <a:custGeom>
            <a:avLst/>
            <a:gdLst>
              <a:gd name="connsiteX0" fmla="*/ 0 w 6653212"/>
              <a:gd name="connsiteY0" fmla="*/ 101402 h 608400"/>
              <a:gd name="connsiteX1" fmla="*/ 101402 w 6653212"/>
              <a:gd name="connsiteY1" fmla="*/ 0 h 608400"/>
              <a:gd name="connsiteX2" fmla="*/ 6551810 w 6653212"/>
              <a:gd name="connsiteY2" fmla="*/ 0 h 608400"/>
              <a:gd name="connsiteX3" fmla="*/ 6653212 w 6653212"/>
              <a:gd name="connsiteY3" fmla="*/ 101402 h 608400"/>
              <a:gd name="connsiteX4" fmla="*/ 6653212 w 6653212"/>
              <a:gd name="connsiteY4" fmla="*/ 506998 h 608400"/>
              <a:gd name="connsiteX5" fmla="*/ 6551810 w 6653212"/>
              <a:gd name="connsiteY5" fmla="*/ 608400 h 608400"/>
              <a:gd name="connsiteX6" fmla="*/ 101402 w 6653212"/>
              <a:gd name="connsiteY6" fmla="*/ 608400 h 608400"/>
              <a:gd name="connsiteX7" fmla="*/ 0 w 6653212"/>
              <a:gd name="connsiteY7" fmla="*/ 506998 h 608400"/>
              <a:gd name="connsiteX8" fmla="*/ 0 w 6653212"/>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608400">
                <a:moveTo>
                  <a:pt x="0" y="101402"/>
                </a:moveTo>
                <a:cubicBezTo>
                  <a:pt x="0" y="45399"/>
                  <a:pt x="45399" y="0"/>
                  <a:pt x="101402" y="0"/>
                </a:cubicBezTo>
                <a:lnTo>
                  <a:pt x="6551810" y="0"/>
                </a:lnTo>
                <a:cubicBezTo>
                  <a:pt x="6607813" y="0"/>
                  <a:pt x="6653212" y="45399"/>
                  <a:pt x="6653212" y="101402"/>
                </a:cubicBezTo>
                <a:lnTo>
                  <a:pt x="6653212" y="506998"/>
                </a:lnTo>
                <a:cubicBezTo>
                  <a:pt x="6653212" y="563001"/>
                  <a:pt x="6607813" y="608400"/>
                  <a:pt x="6551810"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0660" tIns="90660" rIns="90660" bIns="90660" numCol="1" spcCol="1270" anchor="ctr" anchorCtr="0">
            <a:no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400" kern="1200" dirty="0"/>
              <a:t>believe everyone can improve with effort, practice, good strategies, and help.</a:t>
            </a:r>
          </a:p>
        </p:txBody>
      </p:sp>
      <p:sp>
        <p:nvSpPr>
          <p:cNvPr id="10" name="Freeform: Shape 9">
            <a:extLst>
              <a:ext uri="{FF2B5EF4-FFF2-40B4-BE49-F238E27FC236}">
                <a16:creationId xmlns:a16="http://schemas.microsoft.com/office/drawing/2014/main" id="{188494A6-EE7D-4C68-ADDE-32538C395E06}"/>
              </a:ext>
            </a:extLst>
          </p:cNvPr>
          <p:cNvSpPr/>
          <p:nvPr/>
        </p:nvSpPr>
        <p:spPr>
          <a:xfrm>
            <a:off x="5146194" y="2137244"/>
            <a:ext cx="6653212" cy="661185"/>
          </a:xfrm>
          <a:custGeom>
            <a:avLst/>
            <a:gdLst>
              <a:gd name="connsiteX0" fmla="*/ 0 w 6653212"/>
              <a:gd name="connsiteY0" fmla="*/ 101402 h 608400"/>
              <a:gd name="connsiteX1" fmla="*/ 101402 w 6653212"/>
              <a:gd name="connsiteY1" fmla="*/ 0 h 608400"/>
              <a:gd name="connsiteX2" fmla="*/ 6551810 w 6653212"/>
              <a:gd name="connsiteY2" fmla="*/ 0 h 608400"/>
              <a:gd name="connsiteX3" fmla="*/ 6653212 w 6653212"/>
              <a:gd name="connsiteY3" fmla="*/ 101402 h 608400"/>
              <a:gd name="connsiteX4" fmla="*/ 6653212 w 6653212"/>
              <a:gd name="connsiteY4" fmla="*/ 506998 h 608400"/>
              <a:gd name="connsiteX5" fmla="*/ 6551810 w 6653212"/>
              <a:gd name="connsiteY5" fmla="*/ 608400 h 608400"/>
              <a:gd name="connsiteX6" fmla="*/ 101402 w 6653212"/>
              <a:gd name="connsiteY6" fmla="*/ 608400 h 608400"/>
              <a:gd name="connsiteX7" fmla="*/ 0 w 6653212"/>
              <a:gd name="connsiteY7" fmla="*/ 506998 h 608400"/>
              <a:gd name="connsiteX8" fmla="*/ 0 w 6653212"/>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608400">
                <a:moveTo>
                  <a:pt x="0" y="101402"/>
                </a:moveTo>
                <a:cubicBezTo>
                  <a:pt x="0" y="45399"/>
                  <a:pt x="45399" y="0"/>
                  <a:pt x="101402" y="0"/>
                </a:cubicBezTo>
                <a:lnTo>
                  <a:pt x="6551810" y="0"/>
                </a:lnTo>
                <a:cubicBezTo>
                  <a:pt x="6607813" y="0"/>
                  <a:pt x="6653212" y="45399"/>
                  <a:pt x="6653212" y="101402"/>
                </a:cubicBezTo>
                <a:lnTo>
                  <a:pt x="6653212" y="506998"/>
                </a:lnTo>
                <a:cubicBezTo>
                  <a:pt x="6653212" y="563001"/>
                  <a:pt x="6607813" y="608400"/>
                  <a:pt x="6551810"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0660" tIns="90660" rIns="90660" bIns="90660" numCol="1" spcCol="1270" anchor="ctr" anchorCtr="0">
            <a:no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400" kern="1200" dirty="0"/>
              <a:t>believe in and love lifelong learning </a:t>
            </a:r>
          </a:p>
        </p:txBody>
      </p:sp>
      <p:sp>
        <p:nvSpPr>
          <p:cNvPr id="12" name="Freeform: Shape 11">
            <a:extLst>
              <a:ext uri="{FF2B5EF4-FFF2-40B4-BE49-F238E27FC236}">
                <a16:creationId xmlns:a16="http://schemas.microsoft.com/office/drawing/2014/main" id="{E70E2DA4-3F16-4CA8-8209-05C7C47667B1}"/>
              </a:ext>
            </a:extLst>
          </p:cNvPr>
          <p:cNvSpPr/>
          <p:nvPr/>
        </p:nvSpPr>
        <p:spPr>
          <a:xfrm>
            <a:off x="5146194" y="3100523"/>
            <a:ext cx="6690206" cy="797387"/>
          </a:xfrm>
          <a:custGeom>
            <a:avLst/>
            <a:gdLst>
              <a:gd name="connsiteX0" fmla="*/ 0 w 6653212"/>
              <a:gd name="connsiteY0" fmla="*/ 101402 h 608400"/>
              <a:gd name="connsiteX1" fmla="*/ 101402 w 6653212"/>
              <a:gd name="connsiteY1" fmla="*/ 0 h 608400"/>
              <a:gd name="connsiteX2" fmla="*/ 6551810 w 6653212"/>
              <a:gd name="connsiteY2" fmla="*/ 0 h 608400"/>
              <a:gd name="connsiteX3" fmla="*/ 6653212 w 6653212"/>
              <a:gd name="connsiteY3" fmla="*/ 101402 h 608400"/>
              <a:gd name="connsiteX4" fmla="*/ 6653212 w 6653212"/>
              <a:gd name="connsiteY4" fmla="*/ 506998 h 608400"/>
              <a:gd name="connsiteX5" fmla="*/ 6551810 w 6653212"/>
              <a:gd name="connsiteY5" fmla="*/ 608400 h 608400"/>
              <a:gd name="connsiteX6" fmla="*/ 101402 w 6653212"/>
              <a:gd name="connsiteY6" fmla="*/ 608400 h 608400"/>
              <a:gd name="connsiteX7" fmla="*/ 0 w 6653212"/>
              <a:gd name="connsiteY7" fmla="*/ 506998 h 608400"/>
              <a:gd name="connsiteX8" fmla="*/ 0 w 6653212"/>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608400">
                <a:moveTo>
                  <a:pt x="0" y="101402"/>
                </a:moveTo>
                <a:cubicBezTo>
                  <a:pt x="0" y="45399"/>
                  <a:pt x="45399" y="0"/>
                  <a:pt x="101402" y="0"/>
                </a:cubicBezTo>
                <a:lnTo>
                  <a:pt x="6551810" y="0"/>
                </a:lnTo>
                <a:cubicBezTo>
                  <a:pt x="6607813" y="0"/>
                  <a:pt x="6653212" y="45399"/>
                  <a:pt x="6653212" y="101402"/>
                </a:cubicBezTo>
                <a:lnTo>
                  <a:pt x="6653212" y="506998"/>
                </a:lnTo>
                <a:cubicBezTo>
                  <a:pt x="6653212" y="563001"/>
                  <a:pt x="6607813" y="608400"/>
                  <a:pt x="6551810"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0660" tIns="90660" rIns="90660" bIns="90660" numCol="1" spcCol="1270" anchor="ctr" anchorCtr="0">
            <a:no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400" kern="1200" dirty="0"/>
              <a:t>persevere through rough spots </a:t>
            </a:r>
          </a:p>
        </p:txBody>
      </p:sp>
      <p:sp>
        <p:nvSpPr>
          <p:cNvPr id="17" name="Freeform: Shape 16">
            <a:extLst>
              <a:ext uri="{FF2B5EF4-FFF2-40B4-BE49-F238E27FC236}">
                <a16:creationId xmlns:a16="http://schemas.microsoft.com/office/drawing/2014/main" id="{19E13FC0-9D09-4A7F-9C86-29EB5C11407E}"/>
              </a:ext>
            </a:extLst>
          </p:cNvPr>
          <p:cNvSpPr/>
          <p:nvPr/>
        </p:nvSpPr>
        <p:spPr>
          <a:xfrm>
            <a:off x="5146194" y="4177122"/>
            <a:ext cx="6690206" cy="797387"/>
          </a:xfrm>
          <a:custGeom>
            <a:avLst/>
            <a:gdLst>
              <a:gd name="connsiteX0" fmla="*/ 0 w 6653212"/>
              <a:gd name="connsiteY0" fmla="*/ 101402 h 608400"/>
              <a:gd name="connsiteX1" fmla="*/ 101402 w 6653212"/>
              <a:gd name="connsiteY1" fmla="*/ 0 h 608400"/>
              <a:gd name="connsiteX2" fmla="*/ 6551810 w 6653212"/>
              <a:gd name="connsiteY2" fmla="*/ 0 h 608400"/>
              <a:gd name="connsiteX3" fmla="*/ 6653212 w 6653212"/>
              <a:gd name="connsiteY3" fmla="*/ 101402 h 608400"/>
              <a:gd name="connsiteX4" fmla="*/ 6653212 w 6653212"/>
              <a:gd name="connsiteY4" fmla="*/ 506998 h 608400"/>
              <a:gd name="connsiteX5" fmla="*/ 6551810 w 6653212"/>
              <a:gd name="connsiteY5" fmla="*/ 608400 h 608400"/>
              <a:gd name="connsiteX6" fmla="*/ 101402 w 6653212"/>
              <a:gd name="connsiteY6" fmla="*/ 608400 h 608400"/>
              <a:gd name="connsiteX7" fmla="*/ 0 w 6653212"/>
              <a:gd name="connsiteY7" fmla="*/ 506998 h 608400"/>
              <a:gd name="connsiteX8" fmla="*/ 0 w 6653212"/>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608400">
                <a:moveTo>
                  <a:pt x="0" y="101402"/>
                </a:moveTo>
                <a:cubicBezTo>
                  <a:pt x="0" y="45399"/>
                  <a:pt x="45399" y="0"/>
                  <a:pt x="101402" y="0"/>
                </a:cubicBezTo>
                <a:lnTo>
                  <a:pt x="6551810" y="0"/>
                </a:lnTo>
                <a:cubicBezTo>
                  <a:pt x="6607813" y="0"/>
                  <a:pt x="6653212" y="45399"/>
                  <a:pt x="6653212" y="101402"/>
                </a:cubicBezTo>
                <a:lnTo>
                  <a:pt x="6653212" y="506998"/>
                </a:lnTo>
                <a:cubicBezTo>
                  <a:pt x="6653212" y="563001"/>
                  <a:pt x="6607813" y="608400"/>
                  <a:pt x="6551810"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0660" tIns="90660" rIns="90660" bIns="90660" numCol="1" spcCol="1270" anchor="ctr" anchorCtr="0">
            <a:noAutofit/>
          </a:bodyPr>
          <a:lstStyle/>
          <a:p>
            <a:pPr marL="342900" lvl="0" indent="-342900" algn="l" defTabSz="711200">
              <a:lnSpc>
                <a:spcPct val="90000"/>
              </a:lnSpc>
              <a:spcBef>
                <a:spcPct val="0"/>
              </a:spcBef>
              <a:spcAft>
                <a:spcPct val="35000"/>
              </a:spcAft>
              <a:buFont typeface="Arial" panose="020B0604020202020204" pitchFamily="34" charset="0"/>
              <a:buChar char="•"/>
            </a:pPr>
            <a:r>
              <a:rPr lang="en-US" sz="2400" kern="1200" dirty="0"/>
              <a:t>learn from mistakes </a:t>
            </a:r>
          </a:p>
        </p:txBody>
      </p:sp>
      <p:sp>
        <p:nvSpPr>
          <p:cNvPr id="18" name="Freeform: Shape 17">
            <a:extLst>
              <a:ext uri="{FF2B5EF4-FFF2-40B4-BE49-F238E27FC236}">
                <a16:creationId xmlns:a16="http://schemas.microsoft.com/office/drawing/2014/main" id="{2CD766B3-ECD3-4826-99E8-20310E6152A4}"/>
              </a:ext>
            </a:extLst>
          </p:cNvPr>
          <p:cNvSpPr/>
          <p:nvPr/>
        </p:nvSpPr>
        <p:spPr>
          <a:xfrm>
            <a:off x="5146194" y="5201903"/>
            <a:ext cx="6690206" cy="1141023"/>
          </a:xfrm>
          <a:custGeom>
            <a:avLst/>
            <a:gdLst>
              <a:gd name="connsiteX0" fmla="*/ 0 w 6653212"/>
              <a:gd name="connsiteY0" fmla="*/ 101402 h 608400"/>
              <a:gd name="connsiteX1" fmla="*/ 101402 w 6653212"/>
              <a:gd name="connsiteY1" fmla="*/ 0 h 608400"/>
              <a:gd name="connsiteX2" fmla="*/ 6551810 w 6653212"/>
              <a:gd name="connsiteY2" fmla="*/ 0 h 608400"/>
              <a:gd name="connsiteX3" fmla="*/ 6653212 w 6653212"/>
              <a:gd name="connsiteY3" fmla="*/ 101402 h 608400"/>
              <a:gd name="connsiteX4" fmla="*/ 6653212 w 6653212"/>
              <a:gd name="connsiteY4" fmla="*/ 506998 h 608400"/>
              <a:gd name="connsiteX5" fmla="*/ 6551810 w 6653212"/>
              <a:gd name="connsiteY5" fmla="*/ 608400 h 608400"/>
              <a:gd name="connsiteX6" fmla="*/ 101402 w 6653212"/>
              <a:gd name="connsiteY6" fmla="*/ 608400 h 608400"/>
              <a:gd name="connsiteX7" fmla="*/ 0 w 6653212"/>
              <a:gd name="connsiteY7" fmla="*/ 506998 h 608400"/>
              <a:gd name="connsiteX8" fmla="*/ 0 w 6653212"/>
              <a:gd name="connsiteY8" fmla="*/ 101402 h 6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608400">
                <a:moveTo>
                  <a:pt x="0" y="101402"/>
                </a:moveTo>
                <a:cubicBezTo>
                  <a:pt x="0" y="45399"/>
                  <a:pt x="45399" y="0"/>
                  <a:pt x="101402" y="0"/>
                </a:cubicBezTo>
                <a:lnTo>
                  <a:pt x="6551810" y="0"/>
                </a:lnTo>
                <a:cubicBezTo>
                  <a:pt x="6607813" y="0"/>
                  <a:pt x="6653212" y="45399"/>
                  <a:pt x="6653212" y="101402"/>
                </a:cubicBezTo>
                <a:lnTo>
                  <a:pt x="6653212" y="506998"/>
                </a:lnTo>
                <a:cubicBezTo>
                  <a:pt x="6653212" y="563001"/>
                  <a:pt x="6607813" y="608400"/>
                  <a:pt x="6551810" y="608400"/>
                </a:cubicBezTo>
                <a:lnTo>
                  <a:pt x="101402" y="608400"/>
                </a:lnTo>
                <a:cubicBezTo>
                  <a:pt x="45399" y="608400"/>
                  <a:pt x="0" y="563001"/>
                  <a:pt x="0" y="506998"/>
                </a:cubicBezTo>
                <a:lnTo>
                  <a:pt x="0" y="101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0660" tIns="90660" rIns="90660" bIns="90660" numCol="1" spcCol="1270" anchor="ctr" anchorCtr="0">
            <a:noAutofit/>
          </a:bodyPr>
          <a:lstStyle/>
          <a:p>
            <a:pPr marL="0" lvl="0" indent="0" algn="l" defTabSz="711200">
              <a:lnSpc>
                <a:spcPct val="90000"/>
              </a:lnSpc>
              <a:spcBef>
                <a:spcPct val="0"/>
              </a:spcBef>
              <a:spcAft>
                <a:spcPct val="35000"/>
              </a:spcAft>
              <a:buNone/>
            </a:pPr>
            <a:r>
              <a:rPr lang="en-CA" sz="2400" kern="1200" dirty="0"/>
              <a:t>Some suggestions for developing a growth mindset </a:t>
            </a:r>
            <a:r>
              <a:rPr lang="en-CA" sz="2400" dirty="0"/>
              <a:t>can be found at this link</a:t>
            </a:r>
            <a:r>
              <a:rPr lang="en-CA" sz="2400" kern="1200" dirty="0"/>
              <a:t> </a:t>
            </a:r>
            <a:endParaRPr lang="en-US" sz="2400" kern="1200" dirty="0"/>
          </a:p>
        </p:txBody>
      </p:sp>
      <p:pic>
        <p:nvPicPr>
          <p:cNvPr id="21" name="Picture 20" descr="A close up of a sign&#10;&#10;Description automatically generated">
            <a:hlinkClick r:id="rId2"/>
            <a:extLst>
              <a:ext uri="{FF2B5EF4-FFF2-40B4-BE49-F238E27FC236}">
                <a16:creationId xmlns:a16="http://schemas.microsoft.com/office/drawing/2014/main" id="{69A816BE-6191-42C3-BC54-AA1FAEE4C6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25563" y="5879809"/>
            <a:ext cx="1416359" cy="959078"/>
          </a:xfrm>
          <a:prstGeom prst="rect">
            <a:avLst/>
          </a:prstGeom>
        </p:spPr>
      </p:pic>
    </p:spTree>
    <p:extLst>
      <p:ext uri="{BB962C8B-B14F-4D97-AF65-F5344CB8AC3E}">
        <p14:creationId xmlns:p14="http://schemas.microsoft.com/office/powerpoint/2010/main" val="15237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DD127A-DC94-4E75-8073-6EF647D1BFE3}"/>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2</a:t>
            </a:fld>
            <a:endParaRPr lang="ru-RU"/>
          </a:p>
        </p:txBody>
      </p:sp>
      <p:sp>
        <p:nvSpPr>
          <p:cNvPr id="5" name="Title 4">
            <a:extLst>
              <a:ext uri="{FF2B5EF4-FFF2-40B4-BE49-F238E27FC236}">
                <a16:creationId xmlns:a16="http://schemas.microsoft.com/office/drawing/2014/main" id="{1F66D637-2AD7-4FCE-B8E0-E29BF9E6888C}"/>
              </a:ext>
            </a:extLst>
          </p:cNvPr>
          <p:cNvSpPr>
            <a:spLocks noGrp="1"/>
          </p:cNvSpPr>
          <p:nvPr>
            <p:ph type="title"/>
          </p:nvPr>
        </p:nvSpPr>
        <p:spPr>
          <a:xfrm>
            <a:off x="838200" y="365126"/>
            <a:ext cx="9050518" cy="945498"/>
          </a:xfrm>
        </p:spPr>
        <p:txBody>
          <a:bodyPr anchor="ctr">
            <a:normAutofit/>
          </a:bodyPr>
          <a:lstStyle/>
          <a:p>
            <a:r>
              <a:rPr lang="en-CA" dirty="0"/>
              <a:t>Did you ever think about</a:t>
            </a:r>
          </a:p>
        </p:txBody>
      </p:sp>
      <p:grpSp>
        <p:nvGrpSpPr>
          <p:cNvPr id="20" name="Group 19">
            <a:extLst>
              <a:ext uri="{FF2B5EF4-FFF2-40B4-BE49-F238E27FC236}">
                <a16:creationId xmlns:a16="http://schemas.microsoft.com/office/drawing/2014/main" id="{535F68E0-737B-4076-8691-38377D130E4E}"/>
              </a:ext>
            </a:extLst>
          </p:cNvPr>
          <p:cNvGrpSpPr/>
          <p:nvPr/>
        </p:nvGrpSpPr>
        <p:grpSpPr>
          <a:xfrm>
            <a:off x="838200" y="1827430"/>
            <a:ext cx="10515600" cy="915310"/>
            <a:chOff x="838200" y="1827430"/>
            <a:chExt cx="10515600" cy="915310"/>
          </a:xfrm>
        </p:grpSpPr>
        <p:sp>
          <p:nvSpPr>
            <p:cNvPr id="8" name="Rectangle: Rounded Corners 7">
              <a:extLst>
                <a:ext uri="{FF2B5EF4-FFF2-40B4-BE49-F238E27FC236}">
                  <a16:creationId xmlns:a16="http://schemas.microsoft.com/office/drawing/2014/main" id="{4D434A7A-25B0-4F8F-B60E-D92F5BAF91AA}"/>
                </a:ext>
              </a:extLst>
            </p:cNvPr>
            <p:cNvSpPr/>
            <p:nvPr/>
          </p:nvSpPr>
          <p:spPr>
            <a:xfrm>
              <a:off x="838200" y="1827430"/>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Rectangle 8" descr="Classroom">
              <a:extLst>
                <a:ext uri="{FF2B5EF4-FFF2-40B4-BE49-F238E27FC236}">
                  <a16:creationId xmlns:a16="http://schemas.microsoft.com/office/drawing/2014/main" id="{6E1B6DEA-F238-484E-A77A-4D4492DFCFE1}"/>
                </a:ext>
              </a:extLst>
            </p:cNvPr>
            <p:cNvSpPr/>
            <p:nvPr/>
          </p:nvSpPr>
          <p:spPr>
            <a:xfrm>
              <a:off x="1115081" y="2033375"/>
              <a:ext cx="503420" cy="5034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1601E5D7-2C56-4A2F-BA03-B59735D5AF0D}"/>
                </a:ext>
              </a:extLst>
            </p:cNvPr>
            <p:cNvSpPr/>
            <p:nvPr/>
          </p:nvSpPr>
          <p:spPr>
            <a:xfrm>
              <a:off x="1895383" y="1827430"/>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CA" sz="2200" kern="1200"/>
                <a:t>Why some students try so hard in school, in sports, at their job?</a:t>
              </a:r>
              <a:endParaRPr lang="en-US" sz="2200" kern="1200"/>
            </a:p>
          </p:txBody>
        </p:sp>
      </p:grpSp>
      <p:grpSp>
        <p:nvGrpSpPr>
          <p:cNvPr id="21" name="Group 20">
            <a:extLst>
              <a:ext uri="{FF2B5EF4-FFF2-40B4-BE49-F238E27FC236}">
                <a16:creationId xmlns:a16="http://schemas.microsoft.com/office/drawing/2014/main" id="{02C78B5D-F92F-469D-9995-3939E10ACBE8}"/>
              </a:ext>
            </a:extLst>
          </p:cNvPr>
          <p:cNvGrpSpPr/>
          <p:nvPr/>
        </p:nvGrpSpPr>
        <p:grpSpPr>
          <a:xfrm>
            <a:off x="838200" y="2971569"/>
            <a:ext cx="10515600" cy="915310"/>
            <a:chOff x="838200" y="2971569"/>
            <a:chExt cx="10515600" cy="915310"/>
          </a:xfrm>
        </p:grpSpPr>
        <p:sp>
          <p:nvSpPr>
            <p:cNvPr id="11" name="Rectangle: Rounded Corners 10">
              <a:extLst>
                <a:ext uri="{FF2B5EF4-FFF2-40B4-BE49-F238E27FC236}">
                  <a16:creationId xmlns:a16="http://schemas.microsoft.com/office/drawing/2014/main" id="{E67151AA-89E2-49ED-8D04-F78EB626CFA9}"/>
                </a:ext>
              </a:extLst>
            </p:cNvPr>
            <p:cNvSpPr/>
            <p:nvPr/>
          </p:nvSpPr>
          <p:spPr>
            <a:xfrm>
              <a:off x="838200" y="2971569"/>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11" descr="Group">
              <a:extLst>
                <a:ext uri="{FF2B5EF4-FFF2-40B4-BE49-F238E27FC236}">
                  <a16:creationId xmlns:a16="http://schemas.microsoft.com/office/drawing/2014/main" id="{BADDFEE9-8092-4DE2-8426-914B37E90029}"/>
                </a:ext>
              </a:extLst>
            </p:cNvPr>
            <p:cNvSpPr/>
            <p:nvPr/>
          </p:nvSpPr>
          <p:spPr>
            <a:xfrm>
              <a:off x="1115081" y="3177514"/>
              <a:ext cx="503420" cy="5034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0CB8BDAC-CDD3-4671-B48E-C75703735C1B}"/>
                </a:ext>
              </a:extLst>
            </p:cNvPr>
            <p:cNvSpPr/>
            <p:nvPr/>
          </p:nvSpPr>
          <p:spPr>
            <a:xfrm>
              <a:off x="1895383" y="2971569"/>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CA" sz="2200" kern="1200" dirty="0"/>
                <a:t>Why some people seem highly motivated and others do not?</a:t>
              </a:r>
              <a:endParaRPr lang="en-US" sz="2200" kern="1200" dirty="0"/>
            </a:p>
          </p:txBody>
        </p:sp>
      </p:grpSp>
      <p:grpSp>
        <p:nvGrpSpPr>
          <p:cNvPr id="22" name="Group 21">
            <a:extLst>
              <a:ext uri="{FF2B5EF4-FFF2-40B4-BE49-F238E27FC236}">
                <a16:creationId xmlns:a16="http://schemas.microsoft.com/office/drawing/2014/main" id="{015D3EA3-CC02-4A3B-9B91-395FAA50AAB9}"/>
              </a:ext>
            </a:extLst>
          </p:cNvPr>
          <p:cNvGrpSpPr/>
          <p:nvPr/>
        </p:nvGrpSpPr>
        <p:grpSpPr>
          <a:xfrm>
            <a:off x="838200" y="4115707"/>
            <a:ext cx="10515600" cy="915310"/>
            <a:chOff x="838200" y="4115707"/>
            <a:chExt cx="10515600" cy="915310"/>
          </a:xfrm>
        </p:grpSpPr>
        <p:sp>
          <p:nvSpPr>
            <p:cNvPr id="14" name="Rectangle: Rounded Corners 13">
              <a:extLst>
                <a:ext uri="{FF2B5EF4-FFF2-40B4-BE49-F238E27FC236}">
                  <a16:creationId xmlns:a16="http://schemas.microsoft.com/office/drawing/2014/main" id="{74911782-6A02-463F-A33A-DEB3222E6020}"/>
                </a:ext>
              </a:extLst>
            </p:cNvPr>
            <p:cNvSpPr/>
            <p:nvPr/>
          </p:nvSpPr>
          <p:spPr>
            <a:xfrm>
              <a:off x="838200" y="4115707"/>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Rectangle 14" descr="Irritant">
              <a:extLst>
                <a:ext uri="{FF2B5EF4-FFF2-40B4-BE49-F238E27FC236}">
                  <a16:creationId xmlns:a16="http://schemas.microsoft.com/office/drawing/2014/main" id="{40407E46-3D36-4075-9692-17FDE0D50933}"/>
                </a:ext>
              </a:extLst>
            </p:cNvPr>
            <p:cNvSpPr/>
            <p:nvPr/>
          </p:nvSpPr>
          <p:spPr>
            <a:xfrm>
              <a:off x="1115081" y="4321652"/>
              <a:ext cx="503420" cy="5034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7268F940-6C9B-46BA-B496-CB02C3C744C6}"/>
                </a:ext>
              </a:extLst>
            </p:cNvPr>
            <p:cNvSpPr/>
            <p:nvPr/>
          </p:nvSpPr>
          <p:spPr>
            <a:xfrm>
              <a:off x="1895383" y="4115707"/>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CA" sz="2200" kern="1200" dirty="0"/>
                <a:t>There are of course, a lot of possible reasons for this, however</a:t>
              </a:r>
              <a:endParaRPr lang="en-US" sz="2200" kern="1200" dirty="0"/>
            </a:p>
          </p:txBody>
        </p:sp>
      </p:grpSp>
      <p:grpSp>
        <p:nvGrpSpPr>
          <p:cNvPr id="23" name="Group 22">
            <a:extLst>
              <a:ext uri="{FF2B5EF4-FFF2-40B4-BE49-F238E27FC236}">
                <a16:creationId xmlns:a16="http://schemas.microsoft.com/office/drawing/2014/main" id="{9F7E99D1-FCC5-43CB-937B-33ED88B404D1}"/>
              </a:ext>
            </a:extLst>
          </p:cNvPr>
          <p:cNvGrpSpPr/>
          <p:nvPr/>
        </p:nvGrpSpPr>
        <p:grpSpPr>
          <a:xfrm>
            <a:off x="838200" y="5236962"/>
            <a:ext cx="10515600" cy="915310"/>
            <a:chOff x="838200" y="5259846"/>
            <a:chExt cx="10515600" cy="915310"/>
          </a:xfrm>
        </p:grpSpPr>
        <p:sp>
          <p:nvSpPr>
            <p:cNvPr id="17" name="Rectangle: Rounded Corners 16">
              <a:extLst>
                <a:ext uri="{FF2B5EF4-FFF2-40B4-BE49-F238E27FC236}">
                  <a16:creationId xmlns:a16="http://schemas.microsoft.com/office/drawing/2014/main" id="{369C7B29-C959-4EEE-82B6-C2B07C2716D6}"/>
                </a:ext>
              </a:extLst>
            </p:cNvPr>
            <p:cNvSpPr/>
            <p:nvPr/>
          </p:nvSpPr>
          <p:spPr>
            <a:xfrm>
              <a:off x="838200" y="5259846"/>
              <a:ext cx="10515600" cy="91531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8" name="Rectangle 17" descr="Light Bulb and Gear">
              <a:extLst>
                <a:ext uri="{FF2B5EF4-FFF2-40B4-BE49-F238E27FC236}">
                  <a16:creationId xmlns:a16="http://schemas.microsoft.com/office/drawing/2014/main" id="{BD62A51B-0356-46EE-8475-218A5F08A245}"/>
                </a:ext>
              </a:extLst>
            </p:cNvPr>
            <p:cNvSpPr/>
            <p:nvPr/>
          </p:nvSpPr>
          <p:spPr>
            <a:xfrm>
              <a:off x="1115081" y="5465791"/>
              <a:ext cx="503420" cy="50342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1B1958C-B90B-4999-B39A-2D8B28F2613B}"/>
                </a:ext>
              </a:extLst>
            </p:cNvPr>
            <p:cNvSpPr/>
            <p:nvPr/>
          </p:nvSpPr>
          <p:spPr>
            <a:xfrm>
              <a:off x="1895383" y="5259846"/>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CA" sz="2200" kern="1200" dirty="0"/>
                <a:t>A lot of research has shown </a:t>
              </a:r>
              <a:r>
                <a:rPr lang="en-US" sz="2200" kern="1200" dirty="0"/>
                <a:t>that there is a powerful relationship between students’ mindsets and their achievement.</a:t>
              </a:r>
              <a:r>
                <a:rPr lang="en-CA" sz="2200" kern="1200" dirty="0"/>
                <a:t> </a:t>
              </a:r>
              <a:endParaRPr lang="en-US" sz="2200" kern="1200" dirty="0"/>
            </a:p>
          </p:txBody>
        </p:sp>
      </p:grpSp>
    </p:spTree>
    <p:extLst>
      <p:ext uri="{BB962C8B-B14F-4D97-AF65-F5344CB8AC3E}">
        <p14:creationId xmlns:p14="http://schemas.microsoft.com/office/powerpoint/2010/main" val="26497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622289-6078-4413-B97D-7C93CE8CC27F}"/>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3</a:t>
            </a:fld>
            <a:endParaRPr lang="ru-RU"/>
          </a:p>
        </p:txBody>
      </p:sp>
      <p:sp>
        <p:nvSpPr>
          <p:cNvPr id="5" name="Title 4">
            <a:extLst>
              <a:ext uri="{FF2B5EF4-FFF2-40B4-BE49-F238E27FC236}">
                <a16:creationId xmlns:a16="http://schemas.microsoft.com/office/drawing/2014/main" id="{15A96A96-2B6F-4CB0-921C-BC8720C74481}"/>
              </a:ext>
            </a:extLst>
          </p:cNvPr>
          <p:cNvSpPr>
            <a:spLocks noGrp="1"/>
          </p:cNvSpPr>
          <p:nvPr>
            <p:ph type="title"/>
          </p:nvPr>
        </p:nvSpPr>
        <p:spPr>
          <a:xfrm>
            <a:off x="839788" y="457200"/>
            <a:ext cx="3932237" cy="1442729"/>
          </a:xfrm>
        </p:spPr>
        <p:txBody>
          <a:bodyPr anchor="b">
            <a:normAutofit/>
          </a:bodyPr>
          <a:lstStyle/>
          <a:p>
            <a:r>
              <a:rPr lang="en-US" dirty="0"/>
              <a:t>Growth Mindset vs. Fixed Mindset</a:t>
            </a:r>
            <a:endParaRPr lang="en-CA" dirty="0"/>
          </a:p>
        </p:txBody>
      </p:sp>
      <p:sp>
        <p:nvSpPr>
          <p:cNvPr id="13" name="Freeform: Shape 12">
            <a:extLst>
              <a:ext uri="{FF2B5EF4-FFF2-40B4-BE49-F238E27FC236}">
                <a16:creationId xmlns:a16="http://schemas.microsoft.com/office/drawing/2014/main" id="{09967E56-644C-4F7E-89A4-AC4EE8DB29DF}"/>
              </a:ext>
            </a:extLst>
          </p:cNvPr>
          <p:cNvSpPr/>
          <p:nvPr/>
        </p:nvSpPr>
        <p:spPr>
          <a:xfrm>
            <a:off x="5183188" y="334422"/>
            <a:ext cx="6653212" cy="1013512"/>
          </a:xfrm>
          <a:custGeom>
            <a:avLst/>
            <a:gdLst>
              <a:gd name="connsiteX0" fmla="*/ 0 w 6653212"/>
              <a:gd name="connsiteY0" fmla="*/ 168922 h 1013512"/>
              <a:gd name="connsiteX1" fmla="*/ 168922 w 6653212"/>
              <a:gd name="connsiteY1" fmla="*/ 0 h 1013512"/>
              <a:gd name="connsiteX2" fmla="*/ 6484290 w 6653212"/>
              <a:gd name="connsiteY2" fmla="*/ 0 h 1013512"/>
              <a:gd name="connsiteX3" fmla="*/ 6653212 w 6653212"/>
              <a:gd name="connsiteY3" fmla="*/ 168922 h 1013512"/>
              <a:gd name="connsiteX4" fmla="*/ 6653212 w 6653212"/>
              <a:gd name="connsiteY4" fmla="*/ 844590 h 1013512"/>
              <a:gd name="connsiteX5" fmla="*/ 6484290 w 6653212"/>
              <a:gd name="connsiteY5" fmla="*/ 1013512 h 1013512"/>
              <a:gd name="connsiteX6" fmla="*/ 168922 w 6653212"/>
              <a:gd name="connsiteY6" fmla="*/ 1013512 h 1013512"/>
              <a:gd name="connsiteX7" fmla="*/ 0 w 6653212"/>
              <a:gd name="connsiteY7" fmla="*/ 844590 h 1013512"/>
              <a:gd name="connsiteX8" fmla="*/ 0 w 6653212"/>
              <a:gd name="connsiteY8" fmla="*/ 168922 h 10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1013512">
                <a:moveTo>
                  <a:pt x="0" y="168922"/>
                </a:moveTo>
                <a:cubicBezTo>
                  <a:pt x="0" y="75629"/>
                  <a:pt x="75629" y="0"/>
                  <a:pt x="168922" y="0"/>
                </a:cubicBezTo>
                <a:lnTo>
                  <a:pt x="6484290" y="0"/>
                </a:lnTo>
                <a:cubicBezTo>
                  <a:pt x="6577583" y="0"/>
                  <a:pt x="6653212" y="75629"/>
                  <a:pt x="6653212" y="168922"/>
                </a:cubicBezTo>
                <a:lnTo>
                  <a:pt x="6653212" y="844590"/>
                </a:lnTo>
                <a:cubicBezTo>
                  <a:pt x="6653212" y="937883"/>
                  <a:pt x="6577583" y="1013512"/>
                  <a:pt x="6484290" y="1013512"/>
                </a:cubicBezTo>
                <a:lnTo>
                  <a:pt x="168922" y="1013512"/>
                </a:lnTo>
                <a:cubicBezTo>
                  <a:pt x="75629" y="1013512"/>
                  <a:pt x="0" y="937883"/>
                  <a:pt x="0" y="844590"/>
                </a:cubicBezTo>
                <a:lnTo>
                  <a:pt x="0" y="1689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6626" tIns="106626" rIns="106626" bIns="106626" numCol="1" spcCol="1270" anchor="ctr" anchorCtr="0">
            <a:noAutofit/>
          </a:bodyPr>
          <a:lstStyle/>
          <a:p>
            <a:pPr marL="0" lvl="0" indent="0" algn="l" defTabSz="666750">
              <a:lnSpc>
                <a:spcPct val="90000"/>
              </a:lnSpc>
              <a:spcBef>
                <a:spcPct val="0"/>
              </a:spcBef>
              <a:spcAft>
                <a:spcPct val="35000"/>
              </a:spcAft>
              <a:buNone/>
            </a:pPr>
            <a:r>
              <a:rPr lang="en-CA" sz="2000" kern="1200" dirty="0"/>
              <a:t>Psychologist Carol Dweck found that </a:t>
            </a:r>
            <a:r>
              <a:rPr lang="en-US" sz="2000" kern="1200" dirty="0"/>
              <a:t>students generally hold one of two very different beliefs about intelligence. </a:t>
            </a:r>
          </a:p>
        </p:txBody>
      </p:sp>
      <p:sp>
        <p:nvSpPr>
          <p:cNvPr id="14" name="Freeform: Shape 13">
            <a:extLst>
              <a:ext uri="{FF2B5EF4-FFF2-40B4-BE49-F238E27FC236}">
                <a16:creationId xmlns:a16="http://schemas.microsoft.com/office/drawing/2014/main" id="{187DDA94-FD7D-4A8E-9A92-BC9113C96D0E}"/>
              </a:ext>
            </a:extLst>
          </p:cNvPr>
          <p:cNvSpPr/>
          <p:nvPr/>
        </p:nvSpPr>
        <p:spPr>
          <a:xfrm>
            <a:off x="5183188" y="1595656"/>
            <a:ext cx="6732004" cy="1226353"/>
          </a:xfrm>
          <a:custGeom>
            <a:avLst/>
            <a:gdLst>
              <a:gd name="connsiteX0" fmla="*/ 0 w 6653212"/>
              <a:gd name="connsiteY0" fmla="*/ 168922 h 1013512"/>
              <a:gd name="connsiteX1" fmla="*/ 168922 w 6653212"/>
              <a:gd name="connsiteY1" fmla="*/ 0 h 1013512"/>
              <a:gd name="connsiteX2" fmla="*/ 6484290 w 6653212"/>
              <a:gd name="connsiteY2" fmla="*/ 0 h 1013512"/>
              <a:gd name="connsiteX3" fmla="*/ 6653212 w 6653212"/>
              <a:gd name="connsiteY3" fmla="*/ 168922 h 1013512"/>
              <a:gd name="connsiteX4" fmla="*/ 6653212 w 6653212"/>
              <a:gd name="connsiteY4" fmla="*/ 844590 h 1013512"/>
              <a:gd name="connsiteX5" fmla="*/ 6484290 w 6653212"/>
              <a:gd name="connsiteY5" fmla="*/ 1013512 h 1013512"/>
              <a:gd name="connsiteX6" fmla="*/ 168922 w 6653212"/>
              <a:gd name="connsiteY6" fmla="*/ 1013512 h 1013512"/>
              <a:gd name="connsiteX7" fmla="*/ 0 w 6653212"/>
              <a:gd name="connsiteY7" fmla="*/ 844590 h 1013512"/>
              <a:gd name="connsiteX8" fmla="*/ 0 w 6653212"/>
              <a:gd name="connsiteY8" fmla="*/ 168922 h 10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1013512">
                <a:moveTo>
                  <a:pt x="0" y="168922"/>
                </a:moveTo>
                <a:cubicBezTo>
                  <a:pt x="0" y="75629"/>
                  <a:pt x="75629" y="0"/>
                  <a:pt x="168922" y="0"/>
                </a:cubicBezTo>
                <a:lnTo>
                  <a:pt x="6484290" y="0"/>
                </a:lnTo>
                <a:cubicBezTo>
                  <a:pt x="6577583" y="0"/>
                  <a:pt x="6653212" y="75629"/>
                  <a:pt x="6653212" y="168922"/>
                </a:cubicBezTo>
                <a:lnTo>
                  <a:pt x="6653212" y="844590"/>
                </a:lnTo>
                <a:cubicBezTo>
                  <a:pt x="6653212" y="937883"/>
                  <a:pt x="6577583" y="1013512"/>
                  <a:pt x="6484290" y="1013512"/>
                </a:cubicBezTo>
                <a:lnTo>
                  <a:pt x="168922" y="1013512"/>
                </a:lnTo>
                <a:cubicBezTo>
                  <a:pt x="75629" y="1013512"/>
                  <a:pt x="0" y="937883"/>
                  <a:pt x="0" y="844590"/>
                </a:cubicBezTo>
                <a:lnTo>
                  <a:pt x="0" y="1689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6626" tIns="106626" rIns="106626" bIns="106626" numCol="1" spcCol="1270" anchor="ctr" anchorCtr="0">
            <a:noAutofit/>
          </a:bodyPr>
          <a:lstStyle/>
          <a:p>
            <a:pPr marL="0" lvl="0" indent="0" algn="l" defTabSz="666750">
              <a:lnSpc>
                <a:spcPct val="90000"/>
              </a:lnSpc>
              <a:spcBef>
                <a:spcPct val="0"/>
              </a:spcBef>
              <a:spcAft>
                <a:spcPct val="35000"/>
              </a:spcAft>
              <a:buNone/>
            </a:pPr>
            <a:r>
              <a:rPr lang="en-US" sz="2000" kern="1200" dirty="0"/>
              <a:t>Some have a </a:t>
            </a:r>
            <a:r>
              <a:rPr lang="en-US" sz="2000" b="1" kern="1200" dirty="0"/>
              <a:t>fixed</a:t>
            </a:r>
            <a:r>
              <a:rPr lang="en-US" sz="2000" kern="1200" dirty="0"/>
              <a:t> mindset - they believe intelligence  doesn’t change much, you’re born with a certain amount of it, and there’s not much you can do to change it. </a:t>
            </a:r>
          </a:p>
        </p:txBody>
      </p:sp>
      <p:sp>
        <p:nvSpPr>
          <p:cNvPr id="15" name="Freeform: Shape 14">
            <a:extLst>
              <a:ext uri="{FF2B5EF4-FFF2-40B4-BE49-F238E27FC236}">
                <a16:creationId xmlns:a16="http://schemas.microsoft.com/office/drawing/2014/main" id="{D0DE819D-81D6-461B-857E-361B6211E460}"/>
              </a:ext>
            </a:extLst>
          </p:cNvPr>
          <p:cNvSpPr/>
          <p:nvPr/>
        </p:nvSpPr>
        <p:spPr>
          <a:xfrm>
            <a:off x="5222584" y="3005037"/>
            <a:ext cx="6653212" cy="1013512"/>
          </a:xfrm>
          <a:custGeom>
            <a:avLst/>
            <a:gdLst>
              <a:gd name="connsiteX0" fmla="*/ 0 w 6653212"/>
              <a:gd name="connsiteY0" fmla="*/ 168922 h 1013512"/>
              <a:gd name="connsiteX1" fmla="*/ 168922 w 6653212"/>
              <a:gd name="connsiteY1" fmla="*/ 0 h 1013512"/>
              <a:gd name="connsiteX2" fmla="*/ 6484290 w 6653212"/>
              <a:gd name="connsiteY2" fmla="*/ 0 h 1013512"/>
              <a:gd name="connsiteX3" fmla="*/ 6653212 w 6653212"/>
              <a:gd name="connsiteY3" fmla="*/ 168922 h 1013512"/>
              <a:gd name="connsiteX4" fmla="*/ 6653212 w 6653212"/>
              <a:gd name="connsiteY4" fmla="*/ 844590 h 1013512"/>
              <a:gd name="connsiteX5" fmla="*/ 6484290 w 6653212"/>
              <a:gd name="connsiteY5" fmla="*/ 1013512 h 1013512"/>
              <a:gd name="connsiteX6" fmla="*/ 168922 w 6653212"/>
              <a:gd name="connsiteY6" fmla="*/ 1013512 h 1013512"/>
              <a:gd name="connsiteX7" fmla="*/ 0 w 6653212"/>
              <a:gd name="connsiteY7" fmla="*/ 844590 h 1013512"/>
              <a:gd name="connsiteX8" fmla="*/ 0 w 6653212"/>
              <a:gd name="connsiteY8" fmla="*/ 168922 h 10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1013512">
                <a:moveTo>
                  <a:pt x="0" y="168922"/>
                </a:moveTo>
                <a:cubicBezTo>
                  <a:pt x="0" y="75629"/>
                  <a:pt x="75629" y="0"/>
                  <a:pt x="168922" y="0"/>
                </a:cubicBezTo>
                <a:lnTo>
                  <a:pt x="6484290" y="0"/>
                </a:lnTo>
                <a:cubicBezTo>
                  <a:pt x="6577583" y="0"/>
                  <a:pt x="6653212" y="75629"/>
                  <a:pt x="6653212" y="168922"/>
                </a:cubicBezTo>
                <a:lnTo>
                  <a:pt x="6653212" y="844590"/>
                </a:lnTo>
                <a:cubicBezTo>
                  <a:pt x="6653212" y="937883"/>
                  <a:pt x="6577583" y="1013512"/>
                  <a:pt x="6484290" y="1013512"/>
                </a:cubicBezTo>
                <a:lnTo>
                  <a:pt x="168922" y="1013512"/>
                </a:lnTo>
                <a:cubicBezTo>
                  <a:pt x="75629" y="1013512"/>
                  <a:pt x="0" y="937883"/>
                  <a:pt x="0" y="844590"/>
                </a:cubicBezTo>
                <a:lnTo>
                  <a:pt x="0" y="1689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6626" tIns="106626" rIns="106626" bIns="106626" numCol="1" spcCol="1270" anchor="ctr" anchorCtr="0">
            <a:noAutofit/>
          </a:bodyPr>
          <a:lstStyle/>
          <a:p>
            <a:pPr marL="0" lvl="0" indent="0" algn="l" defTabSz="666750">
              <a:lnSpc>
                <a:spcPct val="90000"/>
              </a:lnSpc>
              <a:spcBef>
                <a:spcPct val="0"/>
              </a:spcBef>
              <a:spcAft>
                <a:spcPct val="35000"/>
              </a:spcAft>
              <a:buNone/>
            </a:pPr>
            <a:r>
              <a:rPr lang="en-US" sz="2000" kern="1200" dirty="0"/>
              <a:t>Others have a very different belief about intelligence - a </a:t>
            </a:r>
            <a:r>
              <a:rPr lang="en-US" sz="2000" b="1" kern="1200" dirty="0"/>
              <a:t>growth</a:t>
            </a:r>
            <a:r>
              <a:rPr lang="en-US" sz="2000" kern="1200" dirty="0"/>
              <a:t> mindset.  They see it more like a muscle that grows with effort. </a:t>
            </a:r>
          </a:p>
        </p:txBody>
      </p:sp>
      <p:sp>
        <p:nvSpPr>
          <p:cNvPr id="16" name="Freeform: Shape 15">
            <a:extLst>
              <a:ext uri="{FF2B5EF4-FFF2-40B4-BE49-F238E27FC236}">
                <a16:creationId xmlns:a16="http://schemas.microsoft.com/office/drawing/2014/main" id="{05410154-6338-48B2-B3E0-CD4DDD282EB2}"/>
              </a:ext>
            </a:extLst>
          </p:cNvPr>
          <p:cNvSpPr/>
          <p:nvPr/>
        </p:nvSpPr>
        <p:spPr>
          <a:xfrm>
            <a:off x="5222584" y="4248831"/>
            <a:ext cx="6653212" cy="1013512"/>
          </a:xfrm>
          <a:custGeom>
            <a:avLst/>
            <a:gdLst>
              <a:gd name="connsiteX0" fmla="*/ 0 w 6653212"/>
              <a:gd name="connsiteY0" fmla="*/ 168922 h 1013512"/>
              <a:gd name="connsiteX1" fmla="*/ 168922 w 6653212"/>
              <a:gd name="connsiteY1" fmla="*/ 0 h 1013512"/>
              <a:gd name="connsiteX2" fmla="*/ 6484290 w 6653212"/>
              <a:gd name="connsiteY2" fmla="*/ 0 h 1013512"/>
              <a:gd name="connsiteX3" fmla="*/ 6653212 w 6653212"/>
              <a:gd name="connsiteY3" fmla="*/ 168922 h 1013512"/>
              <a:gd name="connsiteX4" fmla="*/ 6653212 w 6653212"/>
              <a:gd name="connsiteY4" fmla="*/ 844590 h 1013512"/>
              <a:gd name="connsiteX5" fmla="*/ 6484290 w 6653212"/>
              <a:gd name="connsiteY5" fmla="*/ 1013512 h 1013512"/>
              <a:gd name="connsiteX6" fmla="*/ 168922 w 6653212"/>
              <a:gd name="connsiteY6" fmla="*/ 1013512 h 1013512"/>
              <a:gd name="connsiteX7" fmla="*/ 0 w 6653212"/>
              <a:gd name="connsiteY7" fmla="*/ 844590 h 1013512"/>
              <a:gd name="connsiteX8" fmla="*/ 0 w 6653212"/>
              <a:gd name="connsiteY8" fmla="*/ 168922 h 10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1013512">
                <a:moveTo>
                  <a:pt x="0" y="168922"/>
                </a:moveTo>
                <a:cubicBezTo>
                  <a:pt x="0" y="75629"/>
                  <a:pt x="75629" y="0"/>
                  <a:pt x="168922" y="0"/>
                </a:cubicBezTo>
                <a:lnTo>
                  <a:pt x="6484290" y="0"/>
                </a:lnTo>
                <a:cubicBezTo>
                  <a:pt x="6577583" y="0"/>
                  <a:pt x="6653212" y="75629"/>
                  <a:pt x="6653212" y="168922"/>
                </a:cubicBezTo>
                <a:lnTo>
                  <a:pt x="6653212" y="844590"/>
                </a:lnTo>
                <a:cubicBezTo>
                  <a:pt x="6653212" y="937883"/>
                  <a:pt x="6577583" y="1013512"/>
                  <a:pt x="6484290" y="1013512"/>
                </a:cubicBezTo>
                <a:lnTo>
                  <a:pt x="168922" y="1013512"/>
                </a:lnTo>
                <a:cubicBezTo>
                  <a:pt x="75629" y="1013512"/>
                  <a:pt x="0" y="937883"/>
                  <a:pt x="0" y="844590"/>
                </a:cubicBezTo>
                <a:lnTo>
                  <a:pt x="0" y="1689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6626" tIns="106626" rIns="106626" bIns="106626" numCol="1" spcCol="1270" anchor="ctr" anchorCtr="0">
            <a:noAutofit/>
          </a:bodyPr>
          <a:lstStyle/>
          <a:p>
            <a:pPr marL="0" lvl="0" indent="0" algn="l" defTabSz="666750">
              <a:lnSpc>
                <a:spcPct val="90000"/>
              </a:lnSpc>
              <a:spcBef>
                <a:spcPct val="0"/>
              </a:spcBef>
              <a:spcAft>
                <a:spcPct val="35000"/>
              </a:spcAft>
              <a:buNone/>
            </a:pPr>
            <a:r>
              <a:rPr lang="en-US" sz="2000" kern="1200" dirty="0"/>
              <a:t>These beliefs become lenses through which students interpret their day-to-day experiences, especially challenging ones.</a:t>
            </a:r>
          </a:p>
        </p:txBody>
      </p:sp>
      <p:sp>
        <p:nvSpPr>
          <p:cNvPr id="17" name="Freeform: Shape 16">
            <a:extLst>
              <a:ext uri="{FF2B5EF4-FFF2-40B4-BE49-F238E27FC236}">
                <a16:creationId xmlns:a16="http://schemas.microsoft.com/office/drawing/2014/main" id="{350D0A6D-F16E-4732-BA57-FCFF1CAF7B6A}"/>
              </a:ext>
            </a:extLst>
          </p:cNvPr>
          <p:cNvSpPr/>
          <p:nvPr/>
        </p:nvSpPr>
        <p:spPr>
          <a:xfrm>
            <a:off x="5261980" y="5492625"/>
            <a:ext cx="6653212" cy="1013512"/>
          </a:xfrm>
          <a:custGeom>
            <a:avLst/>
            <a:gdLst>
              <a:gd name="connsiteX0" fmla="*/ 0 w 6653212"/>
              <a:gd name="connsiteY0" fmla="*/ 168922 h 1013512"/>
              <a:gd name="connsiteX1" fmla="*/ 168922 w 6653212"/>
              <a:gd name="connsiteY1" fmla="*/ 0 h 1013512"/>
              <a:gd name="connsiteX2" fmla="*/ 6484290 w 6653212"/>
              <a:gd name="connsiteY2" fmla="*/ 0 h 1013512"/>
              <a:gd name="connsiteX3" fmla="*/ 6653212 w 6653212"/>
              <a:gd name="connsiteY3" fmla="*/ 168922 h 1013512"/>
              <a:gd name="connsiteX4" fmla="*/ 6653212 w 6653212"/>
              <a:gd name="connsiteY4" fmla="*/ 844590 h 1013512"/>
              <a:gd name="connsiteX5" fmla="*/ 6484290 w 6653212"/>
              <a:gd name="connsiteY5" fmla="*/ 1013512 h 1013512"/>
              <a:gd name="connsiteX6" fmla="*/ 168922 w 6653212"/>
              <a:gd name="connsiteY6" fmla="*/ 1013512 h 1013512"/>
              <a:gd name="connsiteX7" fmla="*/ 0 w 6653212"/>
              <a:gd name="connsiteY7" fmla="*/ 844590 h 1013512"/>
              <a:gd name="connsiteX8" fmla="*/ 0 w 6653212"/>
              <a:gd name="connsiteY8" fmla="*/ 168922 h 10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3212" h="1013512">
                <a:moveTo>
                  <a:pt x="0" y="168922"/>
                </a:moveTo>
                <a:cubicBezTo>
                  <a:pt x="0" y="75629"/>
                  <a:pt x="75629" y="0"/>
                  <a:pt x="168922" y="0"/>
                </a:cubicBezTo>
                <a:lnTo>
                  <a:pt x="6484290" y="0"/>
                </a:lnTo>
                <a:cubicBezTo>
                  <a:pt x="6577583" y="0"/>
                  <a:pt x="6653212" y="75629"/>
                  <a:pt x="6653212" y="168922"/>
                </a:cubicBezTo>
                <a:lnTo>
                  <a:pt x="6653212" y="844590"/>
                </a:lnTo>
                <a:cubicBezTo>
                  <a:pt x="6653212" y="937883"/>
                  <a:pt x="6577583" y="1013512"/>
                  <a:pt x="6484290" y="1013512"/>
                </a:cubicBezTo>
                <a:lnTo>
                  <a:pt x="168922" y="1013512"/>
                </a:lnTo>
                <a:cubicBezTo>
                  <a:pt x="75629" y="1013512"/>
                  <a:pt x="0" y="937883"/>
                  <a:pt x="0" y="844590"/>
                </a:cubicBezTo>
                <a:lnTo>
                  <a:pt x="0" y="16892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6626" tIns="106626" rIns="106626" bIns="106626" numCol="1" spcCol="1270" anchor="ctr" anchorCtr="0">
            <a:noAutofit/>
          </a:bodyPr>
          <a:lstStyle/>
          <a:p>
            <a:pPr marL="0" lvl="0" indent="0" algn="l" defTabSz="666750">
              <a:lnSpc>
                <a:spcPct val="90000"/>
              </a:lnSpc>
              <a:spcBef>
                <a:spcPct val="0"/>
              </a:spcBef>
              <a:spcAft>
                <a:spcPct val="35000"/>
              </a:spcAft>
              <a:buNone/>
            </a:pPr>
            <a:r>
              <a:rPr lang="en-US" sz="2000" kern="1200" dirty="0"/>
              <a:t>These interpretations then determine the behaviors students choose to engage in.  If a student believes there isn’t a point in trying, they won’t attempt to. </a:t>
            </a:r>
          </a:p>
        </p:txBody>
      </p:sp>
      <p:pic>
        <p:nvPicPr>
          <p:cNvPr id="9" name="Picture 8" descr="A close up of a logo&#10;&#10;Description automatically generated">
            <a:extLst>
              <a:ext uri="{FF2B5EF4-FFF2-40B4-BE49-F238E27FC236}">
                <a16:creationId xmlns:a16="http://schemas.microsoft.com/office/drawing/2014/main" id="{D144B639-6F0C-4F2C-937E-CFD254DF27E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675" b="33017"/>
          <a:stretch/>
        </p:blipFill>
        <p:spPr>
          <a:xfrm>
            <a:off x="690538" y="3110611"/>
            <a:ext cx="4230735" cy="1847461"/>
          </a:xfrm>
          <a:prstGeom prst="rect">
            <a:avLst/>
          </a:prstGeom>
        </p:spPr>
      </p:pic>
      <p:sp>
        <p:nvSpPr>
          <p:cNvPr id="10" name="TextBox 9">
            <a:extLst>
              <a:ext uri="{FF2B5EF4-FFF2-40B4-BE49-F238E27FC236}">
                <a16:creationId xmlns:a16="http://schemas.microsoft.com/office/drawing/2014/main" id="{C6F6F639-1770-47A5-8A7B-6ACD827A3328}"/>
              </a:ext>
            </a:extLst>
          </p:cNvPr>
          <p:cNvSpPr txBox="1"/>
          <p:nvPr/>
        </p:nvSpPr>
        <p:spPr>
          <a:xfrm>
            <a:off x="839788" y="4958072"/>
            <a:ext cx="3764585" cy="230832"/>
          </a:xfrm>
          <a:prstGeom prst="rect">
            <a:avLst/>
          </a:prstGeom>
          <a:noFill/>
        </p:spPr>
        <p:txBody>
          <a:bodyPr wrap="square" rtlCol="0">
            <a:spAutoFit/>
          </a:bodyPr>
          <a:lstStyle/>
          <a:p>
            <a:r>
              <a:rPr lang="en-CA" sz="900" dirty="0">
                <a:hlinkClick r:id="rId3" tooltip="https://sonyaterborg.com/2015/02/15/failure-is-an-option/"/>
              </a:rPr>
              <a:t>This Photo</a:t>
            </a:r>
            <a:r>
              <a:rPr lang="en-CA" sz="900" dirty="0"/>
              <a:t> by Unknown Author is licensed under </a:t>
            </a:r>
            <a:r>
              <a:rPr lang="en-CA" sz="900" dirty="0">
                <a:hlinkClick r:id="rId4" tooltip="https://creativecommons.org/licenses/by-nc-sa/3.0/"/>
              </a:rPr>
              <a:t>CC BY-SA-NC</a:t>
            </a:r>
            <a:endParaRPr lang="en-CA" sz="900" dirty="0"/>
          </a:p>
        </p:txBody>
      </p:sp>
    </p:spTree>
    <p:extLst>
      <p:ext uri="{BB962C8B-B14F-4D97-AF65-F5344CB8AC3E}">
        <p14:creationId xmlns:p14="http://schemas.microsoft.com/office/powerpoint/2010/main" val="15992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E4443E-E5C6-4886-90AA-CE6CDC1C1ED4}"/>
              </a:ext>
            </a:extLst>
          </p:cNvPr>
          <p:cNvSpPr>
            <a:spLocks noGrp="1"/>
          </p:cNvSpPr>
          <p:nvPr>
            <p:ph type="sldNum" sz="quarter" idx="12"/>
          </p:nvPr>
        </p:nvSpPr>
        <p:spPr>
          <a:xfrm>
            <a:off x="10804358" y="5816819"/>
            <a:ext cx="549442" cy="365125"/>
          </a:xfrm>
        </p:spPr>
        <p:txBody>
          <a:bodyPr anchor="ctr">
            <a:normAutofit/>
          </a:bodyPr>
          <a:lstStyle/>
          <a:p>
            <a:pPr>
              <a:spcAft>
                <a:spcPts val="600"/>
              </a:spcAft>
            </a:pPr>
            <a:fld id="{D495E168-DA5E-4888-8D8A-92B118324C14}" type="slidenum">
              <a:rPr lang="ru-RU" smtClean="0"/>
              <a:pPr>
                <a:spcAft>
                  <a:spcPts val="600"/>
                </a:spcAft>
              </a:pPr>
              <a:t>4</a:t>
            </a:fld>
            <a:endParaRPr lang="ru-RU"/>
          </a:p>
        </p:txBody>
      </p:sp>
      <p:sp>
        <p:nvSpPr>
          <p:cNvPr id="5" name="Title 4">
            <a:extLst>
              <a:ext uri="{FF2B5EF4-FFF2-40B4-BE49-F238E27FC236}">
                <a16:creationId xmlns:a16="http://schemas.microsoft.com/office/drawing/2014/main" id="{6917FFEF-953D-47D3-86D4-DB844538C336}"/>
              </a:ext>
            </a:extLst>
          </p:cNvPr>
          <p:cNvSpPr>
            <a:spLocks noGrp="1"/>
          </p:cNvSpPr>
          <p:nvPr>
            <p:ph type="title"/>
          </p:nvPr>
        </p:nvSpPr>
        <p:spPr>
          <a:xfrm>
            <a:off x="838200" y="365126"/>
            <a:ext cx="6085114" cy="1455518"/>
          </a:xfrm>
        </p:spPr>
        <p:txBody>
          <a:bodyPr anchor="ctr">
            <a:normAutofit/>
          </a:bodyPr>
          <a:lstStyle/>
          <a:p>
            <a:r>
              <a:rPr lang="en-US" sz="2800" dirty="0"/>
              <a:t>Beliefs about intelligence and learning impact your:</a:t>
            </a:r>
            <a:br>
              <a:rPr lang="en-US" sz="2800" dirty="0"/>
            </a:br>
            <a:endParaRPr lang="en-CA" sz="2800" dirty="0"/>
          </a:p>
        </p:txBody>
      </p:sp>
      <p:grpSp>
        <p:nvGrpSpPr>
          <p:cNvPr id="19" name="Group 18">
            <a:extLst>
              <a:ext uri="{FF2B5EF4-FFF2-40B4-BE49-F238E27FC236}">
                <a16:creationId xmlns:a16="http://schemas.microsoft.com/office/drawing/2014/main" id="{A7032E0A-D178-4DD3-A2C4-10BC098DBF4F}"/>
              </a:ext>
            </a:extLst>
          </p:cNvPr>
          <p:cNvGrpSpPr/>
          <p:nvPr/>
        </p:nvGrpSpPr>
        <p:grpSpPr>
          <a:xfrm>
            <a:off x="1407279" y="2643599"/>
            <a:ext cx="2072362" cy="2715390"/>
            <a:chOff x="1407279" y="2643599"/>
            <a:chExt cx="2072362" cy="2715390"/>
          </a:xfrm>
        </p:grpSpPr>
        <p:grpSp>
          <p:nvGrpSpPr>
            <p:cNvPr id="18" name="Group 17">
              <a:extLst>
                <a:ext uri="{FF2B5EF4-FFF2-40B4-BE49-F238E27FC236}">
                  <a16:creationId xmlns:a16="http://schemas.microsoft.com/office/drawing/2014/main" id="{F27E18C2-D36B-4A03-9CFE-64FC7C6D5448}"/>
                </a:ext>
              </a:extLst>
            </p:cNvPr>
            <p:cNvGrpSpPr/>
            <p:nvPr/>
          </p:nvGrpSpPr>
          <p:grpSpPr>
            <a:xfrm>
              <a:off x="1407279" y="2643599"/>
              <a:ext cx="2072362" cy="2715390"/>
              <a:chOff x="1407279" y="2643599"/>
              <a:chExt cx="2072362" cy="2715390"/>
            </a:xfrm>
          </p:grpSpPr>
          <p:sp>
            <p:nvSpPr>
              <p:cNvPr id="4" name="Rectangle: Diagonal Corners Rounded 3">
                <a:extLst>
                  <a:ext uri="{FF2B5EF4-FFF2-40B4-BE49-F238E27FC236}">
                    <a16:creationId xmlns:a16="http://schemas.microsoft.com/office/drawing/2014/main" id="{FA5B8ACA-3188-4BA8-864A-14313C474EC8}"/>
                  </a:ext>
                </a:extLst>
              </p:cNvPr>
              <p:cNvSpPr/>
              <p:nvPr/>
            </p:nvSpPr>
            <p:spPr>
              <a:xfrm>
                <a:off x="1811390" y="2643599"/>
                <a:ext cx="1264141" cy="1264141"/>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4CF5C259-708E-4654-BBBA-E28EF165AA21}"/>
                  </a:ext>
                </a:extLst>
              </p:cNvPr>
              <p:cNvSpPr/>
              <p:nvPr/>
            </p:nvSpPr>
            <p:spPr>
              <a:xfrm>
                <a:off x="1407279" y="4301489"/>
                <a:ext cx="2072362" cy="1057500"/>
              </a:xfrm>
              <a:custGeom>
                <a:avLst/>
                <a:gdLst>
                  <a:gd name="connsiteX0" fmla="*/ 0 w 2072362"/>
                  <a:gd name="connsiteY0" fmla="*/ 0 h 1057500"/>
                  <a:gd name="connsiteX1" fmla="*/ 2072362 w 2072362"/>
                  <a:gd name="connsiteY1" fmla="*/ 0 h 1057500"/>
                  <a:gd name="connsiteX2" fmla="*/ 2072362 w 2072362"/>
                  <a:gd name="connsiteY2" fmla="*/ 1057500 h 1057500"/>
                  <a:gd name="connsiteX3" fmla="*/ 0 w 2072362"/>
                  <a:gd name="connsiteY3" fmla="*/ 1057500 h 1057500"/>
                  <a:gd name="connsiteX4" fmla="*/ 0 w 2072362"/>
                  <a:gd name="connsiteY4" fmla="*/ 0 h 10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362" h="1057500">
                    <a:moveTo>
                      <a:pt x="0" y="0"/>
                    </a:moveTo>
                    <a:lnTo>
                      <a:pt x="2072362" y="0"/>
                    </a:lnTo>
                    <a:lnTo>
                      <a:pt x="2072362" y="1057500"/>
                    </a:lnTo>
                    <a:lnTo>
                      <a:pt x="0" y="105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Motivation</a:t>
                </a:r>
              </a:p>
            </p:txBody>
          </p:sp>
        </p:grpSp>
        <p:sp>
          <p:nvSpPr>
            <p:cNvPr id="6" name="Rectangle 5" descr="Podium">
              <a:extLst>
                <a:ext uri="{FF2B5EF4-FFF2-40B4-BE49-F238E27FC236}">
                  <a16:creationId xmlns:a16="http://schemas.microsoft.com/office/drawing/2014/main" id="{BE13DE22-A22B-466F-A188-85B46C6D7B4F}"/>
                </a:ext>
              </a:extLst>
            </p:cNvPr>
            <p:cNvSpPr/>
            <p:nvPr/>
          </p:nvSpPr>
          <p:spPr>
            <a:xfrm>
              <a:off x="2080797" y="2913006"/>
              <a:ext cx="725326" cy="72532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grpSp>
        <p:nvGrpSpPr>
          <p:cNvPr id="21" name="Group 20">
            <a:extLst>
              <a:ext uri="{FF2B5EF4-FFF2-40B4-BE49-F238E27FC236}">
                <a16:creationId xmlns:a16="http://schemas.microsoft.com/office/drawing/2014/main" id="{691ADF80-23EF-410C-B46E-497B8D79BAF0}"/>
              </a:ext>
            </a:extLst>
          </p:cNvPr>
          <p:cNvGrpSpPr/>
          <p:nvPr/>
        </p:nvGrpSpPr>
        <p:grpSpPr>
          <a:xfrm>
            <a:off x="3842305" y="2643599"/>
            <a:ext cx="2072362" cy="2715390"/>
            <a:chOff x="3842305" y="2643599"/>
            <a:chExt cx="2072362" cy="2715390"/>
          </a:xfrm>
        </p:grpSpPr>
        <p:grpSp>
          <p:nvGrpSpPr>
            <p:cNvPr id="20" name="Group 19">
              <a:extLst>
                <a:ext uri="{FF2B5EF4-FFF2-40B4-BE49-F238E27FC236}">
                  <a16:creationId xmlns:a16="http://schemas.microsoft.com/office/drawing/2014/main" id="{C6122FE9-4127-401C-9AD3-E5BA935C7FBC}"/>
                </a:ext>
              </a:extLst>
            </p:cNvPr>
            <p:cNvGrpSpPr/>
            <p:nvPr/>
          </p:nvGrpSpPr>
          <p:grpSpPr>
            <a:xfrm>
              <a:off x="3842305" y="2643599"/>
              <a:ext cx="2072362" cy="2715390"/>
              <a:chOff x="3842305" y="2643599"/>
              <a:chExt cx="2072362" cy="2715390"/>
            </a:xfrm>
          </p:grpSpPr>
          <p:sp>
            <p:nvSpPr>
              <p:cNvPr id="9" name="Rectangle: Diagonal Corners Rounded 8">
                <a:extLst>
                  <a:ext uri="{FF2B5EF4-FFF2-40B4-BE49-F238E27FC236}">
                    <a16:creationId xmlns:a16="http://schemas.microsoft.com/office/drawing/2014/main" id="{7CFFB5EB-27C9-4A3F-867E-303B419A8CFC}"/>
                  </a:ext>
                </a:extLst>
              </p:cNvPr>
              <p:cNvSpPr/>
              <p:nvPr/>
            </p:nvSpPr>
            <p:spPr>
              <a:xfrm>
                <a:off x="4246416" y="2643599"/>
                <a:ext cx="1264141" cy="1264141"/>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E119A58-9EE5-4D28-83BE-7E93BF2669A7}"/>
                  </a:ext>
                </a:extLst>
              </p:cNvPr>
              <p:cNvSpPr/>
              <p:nvPr/>
            </p:nvSpPr>
            <p:spPr>
              <a:xfrm>
                <a:off x="3842305" y="4301489"/>
                <a:ext cx="2072362" cy="1057500"/>
              </a:xfrm>
              <a:custGeom>
                <a:avLst/>
                <a:gdLst>
                  <a:gd name="connsiteX0" fmla="*/ 0 w 2072362"/>
                  <a:gd name="connsiteY0" fmla="*/ 0 h 1057500"/>
                  <a:gd name="connsiteX1" fmla="*/ 2072362 w 2072362"/>
                  <a:gd name="connsiteY1" fmla="*/ 0 h 1057500"/>
                  <a:gd name="connsiteX2" fmla="*/ 2072362 w 2072362"/>
                  <a:gd name="connsiteY2" fmla="*/ 1057500 h 1057500"/>
                  <a:gd name="connsiteX3" fmla="*/ 0 w 2072362"/>
                  <a:gd name="connsiteY3" fmla="*/ 1057500 h 1057500"/>
                  <a:gd name="connsiteX4" fmla="*/ 0 w 2072362"/>
                  <a:gd name="connsiteY4" fmla="*/ 0 h 10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362" h="1057500">
                    <a:moveTo>
                      <a:pt x="0" y="0"/>
                    </a:moveTo>
                    <a:lnTo>
                      <a:pt x="2072362" y="0"/>
                    </a:lnTo>
                    <a:lnTo>
                      <a:pt x="2072362" y="1057500"/>
                    </a:lnTo>
                    <a:lnTo>
                      <a:pt x="0" y="105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Academic behaviors (i.e.. studying and seeking help)</a:t>
                </a:r>
              </a:p>
            </p:txBody>
          </p:sp>
        </p:grpSp>
        <p:sp>
          <p:nvSpPr>
            <p:cNvPr id="10" name="Rectangle 9" descr="Books">
              <a:extLst>
                <a:ext uri="{FF2B5EF4-FFF2-40B4-BE49-F238E27FC236}">
                  <a16:creationId xmlns:a16="http://schemas.microsoft.com/office/drawing/2014/main" id="{B85206E8-9954-4216-9555-D65E106D91E6}"/>
                </a:ext>
              </a:extLst>
            </p:cNvPr>
            <p:cNvSpPr/>
            <p:nvPr/>
          </p:nvSpPr>
          <p:spPr>
            <a:xfrm>
              <a:off x="4515823" y="2913006"/>
              <a:ext cx="725326" cy="72532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grpSp>
        <p:nvGrpSpPr>
          <p:cNvPr id="22" name="Group 21">
            <a:extLst>
              <a:ext uri="{FF2B5EF4-FFF2-40B4-BE49-F238E27FC236}">
                <a16:creationId xmlns:a16="http://schemas.microsoft.com/office/drawing/2014/main" id="{0678DADF-0D99-4D39-B2F4-BC9F47834171}"/>
              </a:ext>
            </a:extLst>
          </p:cNvPr>
          <p:cNvGrpSpPr/>
          <p:nvPr/>
        </p:nvGrpSpPr>
        <p:grpSpPr>
          <a:xfrm>
            <a:off x="6277331" y="2643599"/>
            <a:ext cx="2072362" cy="2715390"/>
            <a:chOff x="6277331" y="2643599"/>
            <a:chExt cx="2072362" cy="2715390"/>
          </a:xfrm>
        </p:grpSpPr>
        <p:sp>
          <p:nvSpPr>
            <p:cNvPr id="12" name="Rectangle: Diagonal Corners Rounded 11">
              <a:extLst>
                <a:ext uri="{FF2B5EF4-FFF2-40B4-BE49-F238E27FC236}">
                  <a16:creationId xmlns:a16="http://schemas.microsoft.com/office/drawing/2014/main" id="{767764FE-EC7B-43E3-9349-251F5D7ECD83}"/>
                </a:ext>
              </a:extLst>
            </p:cNvPr>
            <p:cNvSpPr/>
            <p:nvPr/>
          </p:nvSpPr>
          <p:spPr>
            <a:xfrm>
              <a:off x="6681442" y="2643599"/>
              <a:ext cx="1264141" cy="1264141"/>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3" name="Rectangle 12" descr="Chat">
              <a:extLst>
                <a:ext uri="{FF2B5EF4-FFF2-40B4-BE49-F238E27FC236}">
                  <a16:creationId xmlns:a16="http://schemas.microsoft.com/office/drawing/2014/main" id="{938F19F6-2A51-44EC-857B-D868711DEB4D}"/>
                </a:ext>
              </a:extLst>
            </p:cNvPr>
            <p:cNvSpPr/>
            <p:nvPr/>
          </p:nvSpPr>
          <p:spPr>
            <a:xfrm>
              <a:off x="6950849" y="2913006"/>
              <a:ext cx="725326" cy="72532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A802C988-EFEC-4163-981F-29B80963C652}"/>
                </a:ext>
              </a:extLst>
            </p:cNvPr>
            <p:cNvSpPr/>
            <p:nvPr/>
          </p:nvSpPr>
          <p:spPr>
            <a:xfrm>
              <a:off x="6277331" y="4301489"/>
              <a:ext cx="2072362" cy="1057500"/>
            </a:xfrm>
            <a:custGeom>
              <a:avLst/>
              <a:gdLst>
                <a:gd name="connsiteX0" fmla="*/ 0 w 2072362"/>
                <a:gd name="connsiteY0" fmla="*/ 0 h 1057500"/>
                <a:gd name="connsiteX1" fmla="*/ 2072362 w 2072362"/>
                <a:gd name="connsiteY1" fmla="*/ 0 h 1057500"/>
                <a:gd name="connsiteX2" fmla="*/ 2072362 w 2072362"/>
                <a:gd name="connsiteY2" fmla="*/ 1057500 h 1057500"/>
                <a:gd name="connsiteX3" fmla="*/ 0 w 2072362"/>
                <a:gd name="connsiteY3" fmla="*/ 1057500 h 1057500"/>
                <a:gd name="connsiteX4" fmla="*/ 0 w 2072362"/>
                <a:gd name="connsiteY4" fmla="*/ 0 h 10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362" h="1057500">
                  <a:moveTo>
                    <a:pt x="0" y="0"/>
                  </a:moveTo>
                  <a:lnTo>
                    <a:pt x="2072362" y="0"/>
                  </a:lnTo>
                  <a:lnTo>
                    <a:pt x="2072362" y="1057500"/>
                  </a:lnTo>
                  <a:lnTo>
                    <a:pt x="0" y="105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Responses to challenges and setbacks</a:t>
              </a:r>
            </a:p>
          </p:txBody>
        </p:sp>
      </p:grpSp>
      <p:grpSp>
        <p:nvGrpSpPr>
          <p:cNvPr id="23" name="Group 22">
            <a:extLst>
              <a:ext uri="{FF2B5EF4-FFF2-40B4-BE49-F238E27FC236}">
                <a16:creationId xmlns:a16="http://schemas.microsoft.com/office/drawing/2014/main" id="{E6085828-4573-4807-9BDC-6007508BA9CE}"/>
              </a:ext>
            </a:extLst>
          </p:cNvPr>
          <p:cNvGrpSpPr/>
          <p:nvPr/>
        </p:nvGrpSpPr>
        <p:grpSpPr>
          <a:xfrm>
            <a:off x="8712357" y="2643599"/>
            <a:ext cx="2072362" cy="2715390"/>
            <a:chOff x="8712357" y="2643599"/>
            <a:chExt cx="2072362" cy="2715390"/>
          </a:xfrm>
        </p:grpSpPr>
        <p:sp>
          <p:nvSpPr>
            <p:cNvPr id="15" name="Rectangle: Diagonal Corners Rounded 14">
              <a:extLst>
                <a:ext uri="{FF2B5EF4-FFF2-40B4-BE49-F238E27FC236}">
                  <a16:creationId xmlns:a16="http://schemas.microsoft.com/office/drawing/2014/main" id="{350C2850-8A64-4B92-8E7C-FCAB060FC689}"/>
                </a:ext>
              </a:extLst>
            </p:cNvPr>
            <p:cNvSpPr/>
            <p:nvPr/>
          </p:nvSpPr>
          <p:spPr>
            <a:xfrm>
              <a:off x="9116468" y="2643599"/>
              <a:ext cx="1264141" cy="1264141"/>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6" name="Rectangle 15" descr="Diploma Roll">
              <a:extLst>
                <a:ext uri="{FF2B5EF4-FFF2-40B4-BE49-F238E27FC236}">
                  <a16:creationId xmlns:a16="http://schemas.microsoft.com/office/drawing/2014/main" id="{E8EA28AD-3595-4463-A524-CFF87602CB8E}"/>
                </a:ext>
              </a:extLst>
            </p:cNvPr>
            <p:cNvSpPr/>
            <p:nvPr/>
          </p:nvSpPr>
          <p:spPr>
            <a:xfrm>
              <a:off x="9385875" y="2913006"/>
              <a:ext cx="725326" cy="725326"/>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CA4D5A89-B89B-4380-87C5-DE23DA49FF19}"/>
                </a:ext>
              </a:extLst>
            </p:cNvPr>
            <p:cNvSpPr/>
            <p:nvPr/>
          </p:nvSpPr>
          <p:spPr>
            <a:xfrm>
              <a:off x="8712357" y="4301489"/>
              <a:ext cx="2072362" cy="1057500"/>
            </a:xfrm>
            <a:custGeom>
              <a:avLst/>
              <a:gdLst>
                <a:gd name="connsiteX0" fmla="*/ 0 w 2072362"/>
                <a:gd name="connsiteY0" fmla="*/ 0 h 1057500"/>
                <a:gd name="connsiteX1" fmla="*/ 2072362 w 2072362"/>
                <a:gd name="connsiteY1" fmla="*/ 0 h 1057500"/>
                <a:gd name="connsiteX2" fmla="*/ 2072362 w 2072362"/>
                <a:gd name="connsiteY2" fmla="*/ 1057500 h 1057500"/>
                <a:gd name="connsiteX3" fmla="*/ 0 w 2072362"/>
                <a:gd name="connsiteY3" fmla="*/ 1057500 h 1057500"/>
                <a:gd name="connsiteX4" fmla="*/ 0 w 2072362"/>
                <a:gd name="connsiteY4" fmla="*/ 0 h 10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362" h="1057500">
                  <a:moveTo>
                    <a:pt x="0" y="0"/>
                  </a:moveTo>
                  <a:lnTo>
                    <a:pt x="2072362" y="0"/>
                  </a:lnTo>
                  <a:lnTo>
                    <a:pt x="2072362" y="1057500"/>
                  </a:lnTo>
                  <a:lnTo>
                    <a:pt x="0" y="105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Academic achievement</a:t>
              </a:r>
            </a:p>
          </p:txBody>
        </p:sp>
      </p:grpSp>
    </p:spTree>
    <p:extLst>
      <p:ext uri="{BB962C8B-B14F-4D97-AF65-F5344CB8AC3E}">
        <p14:creationId xmlns:p14="http://schemas.microsoft.com/office/powerpoint/2010/main" val="3602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E94FC2A-4794-4846-86C3-5E23541C2208}"/>
              </a:ext>
            </a:extLst>
          </p:cNvPr>
          <p:cNvPicPr>
            <a:picLocks noGrp="1" noChangeAspect="1"/>
          </p:cNvPicPr>
          <p:nvPr>
            <p:ph type="pic" sz="quarter" idx="18"/>
          </p:nvPr>
        </p:nvPicPr>
        <p:blipFill rotWithShape="1">
          <a:blip r:embed="rId2"/>
          <a:srcRect l="178" r="194" b="2135"/>
          <a:stretch/>
        </p:blipFill>
        <p:spPr>
          <a:xfrm>
            <a:off x="5574890" y="1034461"/>
            <a:ext cx="6508956" cy="2919591"/>
          </a:xfrm>
          <a:prstGeom prst="rect">
            <a:avLst/>
          </a:prstGeom>
        </p:spPr>
      </p:pic>
      <p:sp>
        <p:nvSpPr>
          <p:cNvPr id="2" name="Title 1">
            <a:extLst>
              <a:ext uri="{FF2B5EF4-FFF2-40B4-BE49-F238E27FC236}">
                <a16:creationId xmlns:a16="http://schemas.microsoft.com/office/drawing/2014/main" id="{430E7583-4987-4C12-9209-33E4079D457E}"/>
              </a:ext>
            </a:extLst>
          </p:cNvPr>
          <p:cNvSpPr>
            <a:spLocks noGrp="1"/>
          </p:cNvSpPr>
          <p:nvPr>
            <p:ph type="title"/>
          </p:nvPr>
        </p:nvSpPr>
        <p:spPr>
          <a:xfrm>
            <a:off x="732457" y="1034461"/>
            <a:ext cx="4503295" cy="782638"/>
          </a:xfrm>
        </p:spPr>
        <p:txBody>
          <a:bodyPr>
            <a:normAutofit fontScale="90000"/>
          </a:bodyPr>
          <a:lstStyle/>
          <a:p>
            <a:r>
              <a:rPr lang="en-CA" dirty="0"/>
              <a:t>The Consequences</a:t>
            </a:r>
          </a:p>
        </p:txBody>
      </p:sp>
      <p:sp>
        <p:nvSpPr>
          <p:cNvPr id="4" name="Slide Number Placeholder 3">
            <a:extLst>
              <a:ext uri="{FF2B5EF4-FFF2-40B4-BE49-F238E27FC236}">
                <a16:creationId xmlns:a16="http://schemas.microsoft.com/office/drawing/2014/main" id="{8E749678-5C08-49FD-853B-BFBFF0130FED}"/>
              </a:ext>
            </a:extLst>
          </p:cNvPr>
          <p:cNvSpPr>
            <a:spLocks noGrp="1"/>
          </p:cNvSpPr>
          <p:nvPr>
            <p:ph type="sldNum" sz="quarter" idx="12"/>
          </p:nvPr>
        </p:nvSpPr>
        <p:spPr/>
        <p:txBody>
          <a:bodyPr/>
          <a:lstStyle/>
          <a:p>
            <a:fld id="{D495E168-DA5E-4888-8D8A-92B118324C14}" type="slidenum">
              <a:rPr lang="ru-RU" smtClean="0"/>
              <a:t>5</a:t>
            </a:fld>
            <a:endParaRPr lang="ru-RU" dirty="0"/>
          </a:p>
        </p:txBody>
      </p:sp>
      <p:sp>
        <p:nvSpPr>
          <p:cNvPr id="7" name="Text Placeholder 6">
            <a:extLst>
              <a:ext uri="{FF2B5EF4-FFF2-40B4-BE49-F238E27FC236}">
                <a16:creationId xmlns:a16="http://schemas.microsoft.com/office/drawing/2014/main" id="{689899AD-F030-4470-8DF2-83E0F34D5096}"/>
              </a:ext>
            </a:extLst>
          </p:cNvPr>
          <p:cNvSpPr>
            <a:spLocks noGrp="1"/>
          </p:cNvSpPr>
          <p:nvPr>
            <p:ph type="body" sz="quarter" idx="15"/>
          </p:nvPr>
        </p:nvSpPr>
        <p:spPr>
          <a:xfrm>
            <a:off x="597029" y="2723489"/>
            <a:ext cx="4548187" cy="1708223"/>
          </a:xfrm>
        </p:spPr>
        <p:txBody>
          <a:bodyPr>
            <a:normAutofit/>
          </a:bodyPr>
          <a:lstStyle/>
          <a:p>
            <a:pPr marL="0" indent="0">
              <a:buNone/>
            </a:pPr>
            <a:r>
              <a:rPr lang="en-US" sz="2400" dirty="0"/>
              <a:t>Your beliefs affect the goals you have, how you view effort, and how you respond to failure and setbacks.</a:t>
            </a:r>
            <a:endParaRPr lang="en-CA" sz="2400" dirty="0"/>
          </a:p>
        </p:txBody>
      </p:sp>
      <p:pic>
        <p:nvPicPr>
          <p:cNvPr id="12" name="Picture 11">
            <a:extLst>
              <a:ext uri="{FF2B5EF4-FFF2-40B4-BE49-F238E27FC236}">
                <a16:creationId xmlns:a16="http://schemas.microsoft.com/office/drawing/2014/main" id="{485E239D-B068-4450-9EA8-C4841555217A}"/>
              </a:ext>
            </a:extLst>
          </p:cNvPr>
          <p:cNvPicPr>
            <a:picLocks noChangeAspect="1"/>
          </p:cNvPicPr>
          <p:nvPr/>
        </p:nvPicPr>
        <p:blipFill>
          <a:blip r:embed="rId3"/>
          <a:stretch>
            <a:fillRect/>
          </a:stretch>
        </p:blipFill>
        <p:spPr>
          <a:xfrm>
            <a:off x="793665" y="2276031"/>
            <a:ext cx="4584589" cy="688908"/>
          </a:xfrm>
          <a:prstGeom prst="rect">
            <a:avLst/>
          </a:prstGeom>
        </p:spPr>
      </p:pic>
      <p:pic>
        <p:nvPicPr>
          <p:cNvPr id="15" name="Picture 14">
            <a:extLst>
              <a:ext uri="{FF2B5EF4-FFF2-40B4-BE49-F238E27FC236}">
                <a16:creationId xmlns:a16="http://schemas.microsoft.com/office/drawing/2014/main" id="{D394F614-C2C1-42F3-93A8-1F7AF6D39D11}"/>
              </a:ext>
            </a:extLst>
          </p:cNvPr>
          <p:cNvPicPr>
            <a:picLocks noChangeAspect="1"/>
          </p:cNvPicPr>
          <p:nvPr/>
        </p:nvPicPr>
        <p:blipFill>
          <a:blip r:embed="rId4"/>
          <a:stretch>
            <a:fillRect/>
          </a:stretch>
        </p:blipFill>
        <p:spPr>
          <a:xfrm>
            <a:off x="8926997" y="3865716"/>
            <a:ext cx="3156849" cy="374810"/>
          </a:xfrm>
          <a:prstGeom prst="rect">
            <a:avLst/>
          </a:prstGeom>
        </p:spPr>
      </p:pic>
    </p:spTree>
    <p:extLst>
      <p:ext uri="{BB962C8B-B14F-4D97-AF65-F5344CB8AC3E}">
        <p14:creationId xmlns:p14="http://schemas.microsoft.com/office/powerpoint/2010/main" val="11480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E94FC2A-4794-4846-86C3-5E23541C2208}"/>
              </a:ext>
            </a:extLst>
          </p:cNvPr>
          <p:cNvPicPr>
            <a:picLocks noGrp="1" noChangeAspect="1"/>
          </p:cNvPicPr>
          <p:nvPr>
            <p:ph type="pic" sz="quarter" idx="18"/>
          </p:nvPr>
        </p:nvPicPr>
        <p:blipFill rotWithShape="1">
          <a:blip r:embed="rId2"/>
          <a:srcRect l="178" r="194" b="2135"/>
          <a:stretch/>
        </p:blipFill>
        <p:spPr>
          <a:xfrm>
            <a:off x="5574890" y="1034461"/>
            <a:ext cx="6508956" cy="2919591"/>
          </a:xfrm>
          <a:prstGeom prst="rect">
            <a:avLst/>
          </a:prstGeom>
        </p:spPr>
      </p:pic>
      <p:sp>
        <p:nvSpPr>
          <p:cNvPr id="2" name="Title 1">
            <a:extLst>
              <a:ext uri="{FF2B5EF4-FFF2-40B4-BE49-F238E27FC236}">
                <a16:creationId xmlns:a16="http://schemas.microsoft.com/office/drawing/2014/main" id="{430E7583-4987-4C12-9209-33E4079D457E}"/>
              </a:ext>
            </a:extLst>
          </p:cNvPr>
          <p:cNvSpPr>
            <a:spLocks noGrp="1"/>
          </p:cNvSpPr>
          <p:nvPr>
            <p:ph type="title"/>
          </p:nvPr>
        </p:nvSpPr>
        <p:spPr>
          <a:xfrm>
            <a:off x="732457" y="1034461"/>
            <a:ext cx="4503295" cy="782638"/>
          </a:xfrm>
        </p:spPr>
        <p:txBody>
          <a:bodyPr>
            <a:normAutofit fontScale="90000"/>
          </a:bodyPr>
          <a:lstStyle/>
          <a:p>
            <a:r>
              <a:rPr lang="en-CA" dirty="0"/>
              <a:t>The Consequences</a:t>
            </a:r>
          </a:p>
        </p:txBody>
      </p:sp>
      <p:sp>
        <p:nvSpPr>
          <p:cNvPr id="4" name="Slide Number Placeholder 3">
            <a:extLst>
              <a:ext uri="{FF2B5EF4-FFF2-40B4-BE49-F238E27FC236}">
                <a16:creationId xmlns:a16="http://schemas.microsoft.com/office/drawing/2014/main" id="{8E749678-5C08-49FD-853B-BFBFF0130FED}"/>
              </a:ext>
            </a:extLst>
          </p:cNvPr>
          <p:cNvSpPr>
            <a:spLocks noGrp="1"/>
          </p:cNvSpPr>
          <p:nvPr>
            <p:ph type="sldNum" sz="quarter" idx="12"/>
          </p:nvPr>
        </p:nvSpPr>
        <p:spPr/>
        <p:txBody>
          <a:bodyPr/>
          <a:lstStyle/>
          <a:p>
            <a:fld id="{D495E168-DA5E-4888-8D8A-92B118324C14}" type="slidenum">
              <a:rPr lang="ru-RU" smtClean="0"/>
              <a:t>6</a:t>
            </a:fld>
            <a:endParaRPr lang="ru-RU" dirty="0"/>
          </a:p>
        </p:txBody>
      </p:sp>
      <p:sp>
        <p:nvSpPr>
          <p:cNvPr id="7" name="Text Placeholder 6">
            <a:extLst>
              <a:ext uri="{FF2B5EF4-FFF2-40B4-BE49-F238E27FC236}">
                <a16:creationId xmlns:a16="http://schemas.microsoft.com/office/drawing/2014/main" id="{689899AD-F030-4470-8DF2-83E0F34D5096}"/>
              </a:ext>
            </a:extLst>
          </p:cNvPr>
          <p:cNvSpPr>
            <a:spLocks noGrp="1"/>
          </p:cNvSpPr>
          <p:nvPr>
            <p:ph type="body" sz="quarter" idx="15"/>
          </p:nvPr>
        </p:nvSpPr>
        <p:spPr>
          <a:xfrm>
            <a:off x="394453" y="2494256"/>
            <a:ext cx="3685790" cy="3179180"/>
          </a:xfrm>
        </p:spPr>
        <p:txBody>
          <a:bodyPr>
            <a:normAutofit fontScale="92500"/>
          </a:bodyPr>
          <a:lstStyle/>
          <a:p>
            <a:pPr marL="0" indent="0">
              <a:buNone/>
            </a:pPr>
            <a:r>
              <a:rPr lang="en-US" sz="2400" dirty="0"/>
              <a:t>With a </a:t>
            </a:r>
            <a:r>
              <a:rPr lang="en-US" sz="2400" b="1" dirty="0">
                <a:solidFill>
                  <a:schemeClr val="accent3"/>
                </a:solidFill>
              </a:rPr>
              <a:t>fixed</a:t>
            </a:r>
            <a:r>
              <a:rPr lang="en-US" sz="2400" dirty="0"/>
              <a:t> mindset, students want to show how smart they are, or hide how ‘dumb’ they think they are. They want to make sure to show they’re smart so they rarely ask questions in class or seek out help because that would involve showing they don’t know something.</a:t>
            </a:r>
            <a:endParaRPr lang="en-CA" sz="2400" dirty="0"/>
          </a:p>
        </p:txBody>
      </p:sp>
      <p:pic>
        <p:nvPicPr>
          <p:cNvPr id="12" name="Picture 11">
            <a:extLst>
              <a:ext uri="{FF2B5EF4-FFF2-40B4-BE49-F238E27FC236}">
                <a16:creationId xmlns:a16="http://schemas.microsoft.com/office/drawing/2014/main" id="{485E239D-B068-4450-9EA8-C4841555217A}"/>
              </a:ext>
            </a:extLst>
          </p:cNvPr>
          <p:cNvPicPr>
            <a:picLocks noChangeAspect="1"/>
          </p:cNvPicPr>
          <p:nvPr/>
        </p:nvPicPr>
        <p:blipFill>
          <a:blip r:embed="rId3"/>
          <a:stretch>
            <a:fillRect/>
          </a:stretch>
        </p:blipFill>
        <p:spPr>
          <a:xfrm>
            <a:off x="899765" y="2265423"/>
            <a:ext cx="4584589" cy="688908"/>
          </a:xfrm>
          <a:prstGeom prst="rect">
            <a:avLst/>
          </a:prstGeom>
        </p:spPr>
      </p:pic>
      <p:pic>
        <p:nvPicPr>
          <p:cNvPr id="15" name="Picture 14">
            <a:extLst>
              <a:ext uri="{FF2B5EF4-FFF2-40B4-BE49-F238E27FC236}">
                <a16:creationId xmlns:a16="http://schemas.microsoft.com/office/drawing/2014/main" id="{D394F614-C2C1-42F3-93A8-1F7AF6D39D11}"/>
              </a:ext>
            </a:extLst>
          </p:cNvPr>
          <p:cNvPicPr>
            <a:picLocks noChangeAspect="1"/>
          </p:cNvPicPr>
          <p:nvPr/>
        </p:nvPicPr>
        <p:blipFill>
          <a:blip r:embed="rId4"/>
          <a:stretch>
            <a:fillRect/>
          </a:stretch>
        </p:blipFill>
        <p:spPr>
          <a:xfrm>
            <a:off x="8926997" y="3865716"/>
            <a:ext cx="3156849" cy="374810"/>
          </a:xfrm>
          <a:prstGeom prst="rect">
            <a:avLst/>
          </a:prstGeom>
        </p:spPr>
      </p:pic>
      <p:sp>
        <p:nvSpPr>
          <p:cNvPr id="3" name="TextBox 2">
            <a:extLst>
              <a:ext uri="{FF2B5EF4-FFF2-40B4-BE49-F238E27FC236}">
                <a16:creationId xmlns:a16="http://schemas.microsoft.com/office/drawing/2014/main" id="{0F1ED79C-F9A3-4607-8C30-4C6B03A1591A}"/>
              </a:ext>
            </a:extLst>
          </p:cNvPr>
          <p:cNvSpPr txBox="1"/>
          <p:nvPr/>
        </p:nvSpPr>
        <p:spPr>
          <a:xfrm>
            <a:off x="7979939" y="1896091"/>
            <a:ext cx="1894115" cy="369332"/>
          </a:xfrm>
          <a:prstGeom prst="rect">
            <a:avLst/>
          </a:prstGeom>
          <a:noFill/>
        </p:spPr>
        <p:txBody>
          <a:bodyPr wrap="square" rtlCol="0">
            <a:spAutoFit/>
          </a:bodyPr>
          <a:lstStyle/>
          <a:p>
            <a:r>
              <a:rPr lang="en-CA" b="1" dirty="0">
                <a:solidFill>
                  <a:schemeClr val="accent3"/>
                </a:solidFill>
              </a:rPr>
              <a:t>Look Smart</a:t>
            </a:r>
          </a:p>
        </p:txBody>
      </p:sp>
      <p:pic>
        <p:nvPicPr>
          <p:cNvPr id="9" name="Picture 8">
            <a:extLst>
              <a:ext uri="{FF2B5EF4-FFF2-40B4-BE49-F238E27FC236}">
                <a16:creationId xmlns:a16="http://schemas.microsoft.com/office/drawing/2014/main" id="{19896226-E28D-4D1D-933E-666C93237C25}"/>
              </a:ext>
            </a:extLst>
          </p:cNvPr>
          <p:cNvPicPr>
            <a:picLocks noChangeAspect="1"/>
          </p:cNvPicPr>
          <p:nvPr/>
        </p:nvPicPr>
        <p:blipFill>
          <a:blip r:embed="rId5"/>
          <a:stretch>
            <a:fillRect/>
          </a:stretch>
        </p:blipFill>
        <p:spPr>
          <a:xfrm>
            <a:off x="10305197" y="1832812"/>
            <a:ext cx="1048603" cy="640135"/>
          </a:xfrm>
          <a:prstGeom prst="rect">
            <a:avLst/>
          </a:prstGeom>
        </p:spPr>
      </p:pic>
      <p:sp>
        <p:nvSpPr>
          <p:cNvPr id="13" name="Text Placeholder 6">
            <a:extLst>
              <a:ext uri="{FF2B5EF4-FFF2-40B4-BE49-F238E27FC236}">
                <a16:creationId xmlns:a16="http://schemas.microsoft.com/office/drawing/2014/main" id="{6768548F-83A8-40BC-87C1-1D6AA6BBCDD1}"/>
              </a:ext>
            </a:extLst>
          </p:cNvPr>
          <p:cNvSpPr txBox="1">
            <a:spLocks/>
          </p:cNvSpPr>
          <p:nvPr/>
        </p:nvSpPr>
        <p:spPr>
          <a:xfrm>
            <a:off x="4454315" y="4485504"/>
            <a:ext cx="4294831" cy="2190101"/>
          </a:xfrm>
          <a:prstGeom prst="rect">
            <a:avLst/>
          </a:prstGeom>
        </p:spPr>
        <p:txBody>
          <a:bodyPr vert="horz" lIns="91440" tIns="45720" rIns="91440" bIns="45720" rtlCol="0">
            <a:normAutofit lnSpcReduction="10000"/>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Students with a </a:t>
            </a:r>
            <a:r>
              <a:rPr lang="en-US" sz="2400" b="1" dirty="0">
                <a:solidFill>
                  <a:srgbClr val="00B050"/>
                </a:solidFill>
              </a:rPr>
              <a:t>growth </a:t>
            </a:r>
            <a:r>
              <a:rPr lang="en-US" sz="2400" dirty="0"/>
              <a:t>mindset  have the goal to learn, so they’re more likely to ask a question if they don’t understand, or to seek out help or try a new strategy if they are struggling.  </a:t>
            </a:r>
            <a:endParaRPr lang="en-CA" sz="2400" dirty="0"/>
          </a:p>
        </p:txBody>
      </p:sp>
    </p:spTree>
    <p:extLst>
      <p:ext uri="{BB962C8B-B14F-4D97-AF65-F5344CB8AC3E}">
        <p14:creationId xmlns:p14="http://schemas.microsoft.com/office/powerpoint/2010/main" val="42277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1000"/>
                                        <p:tgtEl>
                                          <p:spTgt spid="13">
                                            <p:txEl>
                                              <p:pRg st="0" end="0"/>
                                            </p:txEl>
                                          </p:spTgt>
                                        </p:tgtEl>
                                      </p:cBhvr>
                                    </p:animEffect>
                                    <p:anim calcmode="lin" valueType="num">
                                      <p:cBhvr>
                                        <p:cTn id="2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E94FC2A-4794-4846-86C3-5E23541C2208}"/>
              </a:ext>
            </a:extLst>
          </p:cNvPr>
          <p:cNvPicPr>
            <a:picLocks noGrp="1" noChangeAspect="1"/>
          </p:cNvPicPr>
          <p:nvPr>
            <p:ph type="pic" sz="quarter" idx="18"/>
          </p:nvPr>
        </p:nvPicPr>
        <p:blipFill rotWithShape="1">
          <a:blip r:embed="rId2"/>
          <a:srcRect l="178" r="194" b="2135"/>
          <a:stretch/>
        </p:blipFill>
        <p:spPr>
          <a:xfrm>
            <a:off x="5574890" y="1034461"/>
            <a:ext cx="6508956" cy="2919591"/>
          </a:xfrm>
          <a:prstGeom prst="rect">
            <a:avLst/>
          </a:prstGeom>
        </p:spPr>
      </p:pic>
      <p:sp>
        <p:nvSpPr>
          <p:cNvPr id="2" name="Title 1">
            <a:extLst>
              <a:ext uri="{FF2B5EF4-FFF2-40B4-BE49-F238E27FC236}">
                <a16:creationId xmlns:a16="http://schemas.microsoft.com/office/drawing/2014/main" id="{430E7583-4987-4C12-9209-33E4079D457E}"/>
              </a:ext>
            </a:extLst>
          </p:cNvPr>
          <p:cNvSpPr>
            <a:spLocks noGrp="1"/>
          </p:cNvSpPr>
          <p:nvPr>
            <p:ph type="title"/>
          </p:nvPr>
        </p:nvSpPr>
        <p:spPr>
          <a:xfrm>
            <a:off x="732457" y="1034461"/>
            <a:ext cx="4503295" cy="782638"/>
          </a:xfrm>
        </p:spPr>
        <p:txBody>
          <a:bodyPr>
            <a:normAutofit fontScale="90000"/>
          </a:bodyPr>
          <a:lstStyle/>
          <a:p>
            <a:r>
              <a:rPr lang="en-CA" dirty="0"/>
              <a:t>The Consequences</a:t>
            </a:r>
          </a:p>
        </p:txBody>
      </p:sp>
      <p:sp>
        <p:nvSpPr>
          <p:cNvPr id="4" name="Slide Number Placeholder 3">
            <a:extLst>
              <a:ext uri="{FF2B5EF4-FFF2-40B4-BE49-F238E27FC236}">
                <a16:creationId xmlns:a16="http://schemas.microsoft.com/office/drawing/2014/main" id="{8E749678-5C08-49FD-853B-BFBFF0130FED}"/>
              </a:ext>
            </a:extLst>
          </p:cNvPr>
          <p:cNvSpPr>
            <a:spLocks noGrp="1"/>
          </p:cNvSpPr>
          <p:nvPr>
            <p:ph type="sldNum" sz="quarter" idx="12"/>
          </p:nvPr>
        </p:nvSpPr>
        <p:spPr/>
        <p:txBody>
          <a:bodyPr/>
          <a:lstStyle/>
          <a:p>
            <a:fld id="{D495E168-DA5E-4888-8D8A-92B118324C14}" type="slidenum">
              <a:rPr lang="ru-RU" smtClean="0"/>
              <a:t>7</a:t>
            </a:fld>
            <a:endParaRPr lang="ru-RU" dirty="0"/>
          </a:p>
        </p:txBody>
      </p:sp>
      <p:sp>
        <p:nvSpPr>
          <p:cNvPr id="7" name="Text Placeholder 6">
            <a:extLst>
              <a:ext uri="{FF2B5EF4-FFF2-40B4-BE49-F238E27FC236}">
                <a16:creationId xmlns:a16="http://schemas.microsoft.com/office/drawing/2014/main" id="{689899AD-F030-4470-8DF2-83E0F34D5096}"/>
              </a:ext>
            </a:extLst>
          </p:cNvPr>
          <p:cNvSpPr>
            <a:spLocks noGrp="1"/>
          </p:cNvSpPr>
          <p:nvPr>
            <p:ph type="body" sz="quarter" idx="15"/>
          </p:nvPr>
        </p:nvSpPr>
        <p:spPr>
          <a:xfrm>
            <a:off x="394453" y="2494256"/>
            <a:ext cx="3685790" cy="3179180"/>
          </a:xfrm>
        </p:spPr>
        <p:txBody>
          <a:bodyPr>
            <a:normAutofit/>
          </a:bodyPr>
          <a:lstStyle/>
          <a:p>
            <a:pPr marL="0" indent="0">
              <a:buNone/>
            </a:pPr>
            <a:r>
              <a:rPr lang="en-US" sz="2400" dirty="0"/>
              <a:t>Students with a </a:t>
            </a:r>
            <a:r>
              <a:rPr lang="en-US" sz="2400" b="1" dirty="0">
                <a:solidFill>
                  <a:schemeClr val="accent3"/>
                </a:solidFill>
              </a:rPr>
              <a:t>fixed</a:t>
            </a:r>
            <a:r>
              <a:rPr lang="en-US" sz="2400" dirty="0"/>
              <a:t> mindset actually see effort as proof of low ability.  They think that if you have to try hard that means you aren’t very smart.</a:t>
            </a:r>
            <a:endParaRPr lang="en-CA" sz="2400" dirty="0"/>
          </a:p>
        </p:txBody>
      </p:sp>
      <p:pic>
        <p:nvPicPr>
          <p:cNvPr id="15" name="Picture 14">
            <a:extLst>
              <a:ext uri="{FF2B5EF4-FFF2-40B4-BE49-F238E27FC236}">
                <a16:creationId xmlns:a16="http://schemas.microsoft.com/office/drawing/2014/main" id="{D394F614-C2C1-42F3-93A8-1F7AF6D39D11}"/>
              </a:ext>
            </a:extLst>
          </p:cNvPr>
          <p:cNvPicPr>
            <a:picLocks noChangeAspect="1"/>
          </p:cNvPicPr>
          <p:nvPr/>
        </p:nvPicPr>
        <p:blipFill>
          <a:blip r:embed="rId3"/>
          <a:stretch>
            <a:fillRect/>
          </a:stretch>
        </p:blipFill>
        <p:spPr>
          <a:xfrm>
            <a:off x="8926997" y="3865716"/>
            <a:ext cx="3156849" cy="374810"/>
          </a:xfrm>
          <a:prstGeom prst="rect">
            <a:avLst/>
          </a:prstGeom>
        </p:spPr>
      </p:pic>
      <p:sp>
        <p:nvSpPr>
          <p:cNvPr id="3" name="TextBox 2">
            <a:extLst>
              <a:ext uri="{FF2B5EF4-FFF2-40B4-BE49-F238E27FC236}">
                <a16:creationId xmlns:a16="http://schemas.microsoft.com/office/drawing/2014/main" id="{0F1ED79C-F9A3-4607-8C30-4C6B03A1591A}"/>
              </a:ext>
            </a:extLst>
          </p:cNvPr>
          <p:cNvSpPr txBox="1"/>
          <p:nvPr/>
        </p:nvSpPr>
        <p:spPr>
          <a:xfrm>
            <a:off x="7979939" y="1896091"/>
            <a:ext cx="1894115" cy="369332"/>
          </a:xfrm>
          <a:prstGeom prst="rect">
            <a:avLst/>
          </a:prstGeom>
          <a:noFill/>
        </p:spPr>
        <p:txBody>
          <a:bodyPr wrap="square" rtlCol="0">
            <a:spAutoFit/>
          </a:bodyPr>
          <a:lstStyle/>
          <a:p>
            <a:r>
              <a:rPr lang="en-CA" b="1" dirty="0">
                <a:solidFill>
                  <a:schemeClr val="accent3"/>
                </a:solidFill>
              </a:rPr>
              <a:t>Look Smart</a:t>
            </a:r>
          </a:p>
        </p:txBody>
      </p:sp>
      <p:pic>
        <p:nvPicPr>
          <p:cNvPr id="9" name="Picture 8">
            <a:extLst>
              <a:ext uri="{FF2B5EF4-FFF2-40B4-BE49-F238E27FC236}">
                <a16:creationId xmlns:a16="http://schemas.microsoft.com/office/drawing/2014/main" id="{19896226-E28D-4D1D-933E-666C93237C25}"/>
              </a:ext>
            </a:extLst>
          </p:cNvPr>
          <p:cNvPicPr>
            <a:picLocks noChangeAspect="1"/>
          </p:cNvPicPr>
          <p:nvPr/>
        </p:nvPicPr>
        <p:blipFill>
          <a:blip r:embed="rId4"/>
          <a:stretch>
            <a:fillRect/>
          </a:stretch>
        </p:blipFill>
        <p:spPr>
          <a:xfrm>
            <a:off x="10305197" y="1832812"/>
            <a:ext cx="1048603" cy="640135"/>
          </a:xfrm>
          <a:prstGeom prst="rect">
            <a:avLst/>
          </a:prstGeom>
        </p:spPr>
      </p:pic>
      <p:sp>
        <p:nvSpPr>
          <p:cNvPr id="13" name="Text Placeholder 6">
            <a:extLst>
              <a:ext uri="{FF2B5EF4-FFF2-40B4-BE49-F238E27FC236}">
                <a16:creationId xmlns:a16="http://schemas.microsoft.com/office/drawing/2014/main" id="{6768548F-83A8-40BC-87C1-1D6AA6BBCDD1}"/>
              </a:ext>
            </a:extLst>
          </p:cNvPr>
          <p:cNvSpPr txBox="1">
            <a:spLocks/>
          </p:cNvSpPr>
          <p:nvPr/>
        </p:nvSpPr>
        <p:spPr>
          <a:xfrm>
            <a:off x="4094620" y="4904330"/>
            <a:ext cx="4294831" cy="2190101"/>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Students with a </a:t>
            </a:r>
            <a:r>
              <a:rPr lang="en-US" sz="2400" b="1" dirty="0">
                <a:solidFill>
                  <a:srgbClr val="00B050"/>
                </a:solidFill>
              </a:rPr>
              <a:t>growth </a:t>
            </a:r>
            <a:r>
              <a:rPr lang="en-US" sz="2400" dirty="0"/>
              <a:t>mindset see effort as how you grow your abilities.  </a:t>
            </a:r>
            <a:endParaRPr lang="en-CA" sz="2400" dirty="0"/>
          </a:p>
        </p:txBody>
      </p:sp>
      <p:pic>
        <p:nvPicPr>
          <p:cNvPr id="5" name="Picture 4">
            <a:extLst>
              <a:ext uri="{FF2B5EF4-FFF2-40B4-BE49-F238E27FC236}">
                <a16:creationId xmlns:a16="http://schemas.microsoft.com/office/drawing/2014/main" id="{02554E45-706E-4C13-AE3F-64D3A495D9FF}"/>
              </a:ext>
            </a:extLst>
          </p:cNvPr>
          <p:cNvPicPr>
            <a:picLocks noChangeAspect="1"/>
          </p:cNvPicPr>
          <p:nvPr/>
        </p:nvPicPr>
        <p:blipFill>
          <a:blip r:embed="rId5"/>
          <a:stretch>
            <a:fillRect/>
          </a:stretch>
        </p:blipFill>
        <p:spPr>
          <a:xfrm>
            <a:off x="8389451" y="2529196"/>
            <a:ext cx="719390" cy="640135"/>
          </a:xfrm>
          <a:prstGeom prst="rect">
            <a:avLst/>
          </a:prstGeom>
        </p:spPr>
      </p:pic>
      <p:pic>
        <p:nvPicPr>
          <p:cNvPr id="6" name="Picture 5">
            <a:extLst>
              <a:ext uri="{FF2B5EF4-FFF2-40B4-BE49-F238E27FC236}">
                <a16:creationId xmlns:a16="http://schemas.microsoft.com/office/drawing/2014/main" id="{11C01EEE-75B1-465E-9B94-B9FC3F246957}"/>
              </a:ext>
            </a:extLst>
          </p:cNvPr>
          <p:cNvPicPr>
            <a:picLocks noChangeAspect="1"/>
          </p:cNvPicPr>
          <p:nvPr/>
        </p:nvPicPr>
        <p:blipFill>
          <a:blip r:embed="rId6"/>
          <a:stretch>
            <a:fillRect/>
          </a:stretch>
        </p:blipFill>
        <p:spPr>
          <a:xfrm>
            <a:off x="10505421" y="2557321"/>
            <a:ext cx="768163" cy="640135"/>
          </a:xfrm>
          <a:prstGeom prst="rect">
            <a:avLst/>
          </a:prstGeom>
        </p:spPr>
      </p:pic>
    </p:spTree>
    <p:extLst>
      <p:ext uri="{BB962C8B-B14F-4D97-AF65-F5344CB8AC3E}">
        <p14:creationId xmlns:p14="http://schemas.microsoft.com/office/powerpoint/2010/main" val="214037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4E94FC2A-4794-4846-86C3-5E23541C2208}"/>
              </a:ext>
            </a:extLst>
          </p:cNvPr>
          <p:cNvPicPr>
            <a:picLocks noGrp="1" noChangeAspect="1"/>
          </p:cNvPicPr>
          <p:nvPr>
            <p:ph type="pic" sz="quarter" idx="18"/>
          </p:nvPr>
        </p:nvPicPr>
        <p:blipFill rotWithShape="1">
          <a:blip r:embed="rId2"/>
          <a:srcRect l="178" r="194" b="2135"/>
          <a:stretch/>
        </p:blipFill>
        <p:spPr>
          <a:xfrm>
            <a:off x="5574890" y="1034461"/>
            <a:ext cx="6508956" cy="2919591"/>
          </a:xfrm>
          <a:prstGeom prst="rect">
            <a:avLst/>
          </a:prstGeom>
        </p:spPr>
      </p:pic>
      <p:sp>
        <p:nvSpPr>
          <p:cNvPr id="2" name="Title 1">
            <a:extLst>
              <a:ext uri="{FF2B5EF4-FFF2-40B4-BE49-F238E27FC236}">
                <a16:creationId xmlns:a16="http://schemas.microsoft.com/office/drawing/2014/main" id="{430E7583-4987-4C12-9209-33E4079D457E}"/>
              </a:ext>
            </a:extLst>
          </p:cNvPr>
          <p:cNvSpPr>
            <a:spLocks noGrp="1"/>
          </p:cNvSpPr>
          <p:nvPr>
            <p:ph type="title"/>
          </p:nvPr>
        </p:nvSpPr>
        <p:spPr>
          <a:xfrm>
            <a:off x="732457" y="1034461"/>
            <a:ext cx="4503295" cy="782638"/>
          </a:xfrm>
        </p:spPr>
        <p:txBody>
          <a:bodyPr>
            <a:normAutofit fontScale="90000"/>
          </a:bodyPr>
          <a:lstStyle/>
          <a:p>
            <a:r>
              <a:rPr lang="en-CA" dirty="0"/>
              <a:t>The Consequences</a:t>
            </a:r>
          </a:p>
        </p:txBody>
      </p:sp>
      <p:sp>
        <p:nvSpPr>
          <p:cNvPr id="4" name="Slide Number Placeholder 3">
            <a:extLst>
              <a:ext uri="{FF2B5EF4-FFF2-40B4-BE49-F238E27FC236}">
                <a16:creationId xmlns:a16="http://schemas.microsoft.com/office/drawing/2014/main" id="{8E749678-5C08-49FD-853B-BFBFF0130FED}"/>
              </a:ext>
            </a:extLst>
          </p:cNvPr>
          <p:cNvSpPr>
            <a:spLocks noGrp="1"/>
          </p:cNvSpPr>
          <p:nvPr>
            <p:ph type="sldNum" sz="quarter" idx="12"/>
          </p:nvPr>
        </p:nvSpPr>
        <p:spPr/>
        <p:txBody>
          <a:bodyPr/>
          <a:lstStyle/>
          <a:p>
            <a:fld id="{D495E168-DA5E-4888-8D8A-92B118324C14}" type="slidenum">
              <a:rPr lang="ru-RU" smtClean="0"/>
              <a:t>8</a:t>
            </a:fld>
            <a:endParaRPr lang="ru-RU" dirty="0"/>
          </a:p>
        </p:txBody>
      </p:sp>
      <p:sp>
        <p:nvSpPr>
          <p:cNvPr id="7" name="Text Placeholder 6">
            <a:extLst>
              <a:ext uri="{FF2B5EF4-FFF2-40B4-BE49-F238E27FC236}">
                <a16:creationId xmlns:a16="http://schemas.microsoft.com/office/drawing/2014/main" id="{689899AD-F030-4470-8DF2-83E0F34D5096}"/>
              </a:ext>
            </a:extLst>
          </p:cNvPr>
          <p:cNvSpPr>
            <a:spLocks noGrp="1"/>
          </p:cNvSpPr>
          <p:nvPr>
            <p:ph type="body" sz="quarter" idx="15"/>
          </p:nvPr>
        </p:nvSpPr>
        <p:spPr>
          <a:xfrm>
            <a:off x="394453" y="2494256"/>
            <a:ext cx="3685790" cy="3179180"/>
          </a:xfrm>
        </p:spPr>
        <p:txBody>
          <a:bodyPr>
            <a:normAutofit lnSpcReduction="10000"/>
          </a:bodyPr>
          <a:lstStyle/>
          <a:p>
            <a:pPr marL="0" indent="0">
              <a:buNone/>
            </a:pPr>
            <a:r>
              <a:rPr lang="en-US" sz="2400" b="1" dirty="0">
                <a:solidFill>
                  <a:schemeClr val="accent3"/>
                </a:solidFill>
              </a:rPr>
              <a:t>Fixed</a:t>
            </a:r>
            <a:r>
              <a:rPr lang="en-US" sz="2400" dirty="0"/>
              <a:t> mindset students tend to have a helpless response to failure or struggling with something they don’t immediately get.  They give up because they see setbacks as evidence that they ‘don’t have what it takes’.</a:t>
            </a:r>
            <a:endParaRPr lang="en-CA" sz="2400" dirty="0"/>
          </a:p>
        </p:txBody>
      </p:sp>
      <p:pic>
        <p:nvPicPr>
          <p:cNvPr id="15" name="Picture 14">
            <a:extLst>
              <a:ext uri="{FF2B5EF4-FFF2-40B4-BE49-F238E27FC236}">
                <a16:creationId xmlns:a16="http://schemas.microsoft.com/office/drawing/2014/main" id="{D394F614-C2C1-42F3-93A8-1F7AF6D39D11}"/>
              </a:ext>
            </a:extLst>
          </p:cNvPr>
          <p:cNvPicPr>
            <a:picLocks noChangeAspect="1"/>
          </p:cNvPicPr>
          <p:nvPr/>
        </p:nvPicPr>
        <p:blipFill>
          <a:blip r:embed="rId3"/>
          <a:stretch>
            <a:fillRect/>
          </a:stretch>
        </p:blipFill>
        <p:spPr>
          <a:xfrm>
            <a:off x="8926997" y="3865716"/>
            <a:ext cx="3156849" cy="374810"/>
          </a:xfrm>
          <a:prstGeom prst="rect">
            <a:avLst/>
          </a:prstGeom>
        </p:spPr>
      </p:pic>
      <p:sp>
        <p:nvSpPr>
          <p:cNvPr id="3" name="TextBox 2">
            <a:extLst>
              <a:ext uri="{FF2B5EF4-FFF2-40B4-BE49-F238E27FC236}">
                <a16:creationId xmlns:a16="http://schemas.microsoft.com/office/drawing/2014/main" id="{0F1ED79C-F9A3-4607-8C30-4C6B03A1591A}"/>
              </a:ext>
            </a:extLst>
          </p:cNvPr>
          <p:cNvSpPr txBox="1"/>
          <p:nvPr/>
        </p:nvSpPr>
        <p:spPr>
          <a:xfrm>
            <a:off x="7979939" y="1896091"/>
            <a:ext cx="1894115" cy="369332"/>
          </a:xfrm>
          <a:prstGeom prst="rect">
            <a:avLst/>
          </a:prstGeom>
          <a:noFill/>
        </p:spPr>
        <p:txBody>
          <a:bodyPr wrap="square" rtlCol="0">
            <a:spAutoFit/>
          </a:bodyPr>
          <a:lstStyle/>
          <a:p>
            <a:r>
              <a:rPr lang="en-CA" b="1" dirty="0">
                <a:solidFill>
                  <a:schemeClr val="accent3"/>
                </a:solidFill>
              </a:rPr>
              <a:t>Look Smart</a:t>
            </a:r>
          </a:p>
        </p:txBody>
      </p:sp>
      <p:pic>
        <p:nvPicPr>
          <p:cNvPr id="9" name="Picture 8">
            <a:extLst>
              <a:ext uri="{FF2B5EF4-FFF2-40B4-BE49-F238E27FC236}">
                <a16:creationId xmlns:a16="http://schemas.microsoft.com/office/drawing/2014/main" id="{19896226-E28D-4D1D-933E-666C93237C25}"/>
              </a:ext>
            </a:extLst>
          </p:cNvPr>
          <p:cNvPicPr>
            <a:picLocks noChangeAspect="1"/>
          </p:cNvPicPr>
          <p:nvPr/>
        </p:nvPicPr>
        <p:blipFill>
          <a:blip r:embed="rId4"/>
          <a:stretch>
            <a:fillRect/>
          </a:stretch>
        </p:blipFill>
        <p:spPr>
          <a:xfrm>
            <a:off x="10305197" y="1832812"/>
            <a:ext cx="1048603" cy="640135"/>
          </a:xfrm>
          <a:prstGeom prst="rect">
            <a:avLst/>
          </a:prstGeom>
        </p:spPr>
      </p:pic>
      <p:sp>
        <p:nvSpPr>
          <p:cNvPr id="13" name="Text Placeholder 6">
            <a:extLst>
              <a:ext uri="{FF2B5EF4-FFF2-40B4-BE49-F238E27FC236}">
                <a16:creationId xmlns:a16="http://schemas.microsoft.com/office/drawing/2014/main" id="{6768548F-83A8-40BC-87C1-1D6AA6BBCDD1}"/>
              </a:ext>
            </a:extLst>
          </p:cNvPr>
          <p:cNvSpPr txBox="1">
            <a:spLocks/>
          </p:cNvSpPr>
          <p:nvPr/>
        </p:nvSpPr>
        <p:spPr>
          <a:xfrm>
            <a:off x="4632165" y="4729012"/>
            <a:ext cx="4294831" cy="2190101"/>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3"/>
              </a:buClr>
              <a:buFont typeface="Arial" panose="020B0604020202020204" pitchFamily="34" charset="0"/>
              <a:buChar char="•"/>
              <a:defRPr sz="1400" b="0" i="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Students with a </a:t>
            </a:r>
            <a:r>
              <a:rPr lang="en-US" sz="2400" b="1" dirty="0">
                <a:solidFill>
                  <a:srgbClr val="00B050"/>
                </a:solidFill>
              </a:rPr>
              <a:t>growth </a:t>
            </a:r>
            <a:r>
              <a:rPr lang="en-US" sz="2400" dirty="0"/>
              <a:t>mindset are more likely to work harder in response to a failure.  </a:t>
            </a:r>
            <a:endParaRPr lang="en-CA" sz="2400" dirty="0"/>
          </a:p>
        </p:txBody>
      </p:sp>
      <p:pic>
        <p:nvPicPr>
          <p:cNvPr id="5" name="Picture 4">
            <a:extLst>
              <a:ext uri="{FF2B5EF4-FFF2-40B4-BE49-F238E27FC236}">
                <a16:creationId xmlns:a16="http://schemas.microsoft.com/office/drawing/2014/main" id="{02554E45-706E-4C13-AE3F-64D3A495D9FF}"/>
              </a:ext>
            </a:extLst>
          </p:cNvPr>
          <p:cNvPicPr>
            <a:picLocks noChangeAspect="1"/>
          </p:cNvPicPr>
          <p:nvPr/>
        </p:nvPicPr>
        <p:blipFill>
          <a:blip r:embed="rId5"/>
          <a:stretch>
            <a:fillRect/>
          </a:stretch>
        </p:blipFill>
        <p:spPr>
          <a:xfrm>
            <a:off x="8389451" y="2529196"/>
            <a:ext cx="719390" cy="640135"/>
          </a:xfrm>
          <a:prstGeom prst="rect">
            <a:avLst/>
          </a:prstGeom>
        </p:spPr>
      </p:pic>
      <p:pic>
        <p:nvPicPr>
          <p:cNvPr id="6" name="Picture 5">
            <a:extLst>
              <a:ext uri="{FF2B5EF4-FFF2-40B4-BE49-F238E27FC236}">
                <a16:creationId xmlns:a16="http://schemas.microsoft.com/office/drawing/2014/main" id="{11C01EEE-75B1-465E-9B94-B9FC3F246957}"/>
              </a:ext>
            </a:extLst>
          </p:cNvPr>
          <p:cNvPicPr>
            <a:picLocks noChangeAspect="1"/>
          </p:cNvPicPr>
          <p:nvPr/>
        </p:nvPicPr>
        <p:blipFill>
          <a:blip r:embed="rId6"/>
          <a:stretch>
            <a:fillRect/>
          </a:stretch>
        </p:blipFill>
        <p:spPr>
          <a:xfrm>
            <a:off x="10505421" y="2557321"/>
            <a:ext cx="768163" cy="640135"/>
          </a:xfrm>
          <a:prstGeom prst="rect">
            <a:avLst/>
          </a:prstGeom>
        </p:spPr>
      </p:pic>
      <p:sp>
        <p:nvSpPr>
          <p:cNvPr id="8" name="Rectangle 7">
            <a:extLst>
              <a:ext uri="{FF2B5EF4-FFF2-40B4-BE49-F238E27FC236}">
                <a16:creationId xmlns:a16="http://schemas.microsoft.com/office/drawing/2014/main" id="{27EB25E3-B64A-49C4-801B-AA1286786996}"/>
              </a:ext>
            </a:extLst>
          </p:cNvPr>
          <p:cNvSpPr/>
          <p:nvPr/>
        </p:nvSpPr>
        <p:spPr>
          <a:xfrm>
            <a:off x="8240032" y="3377025"/>
            <a:ext cx="1056700" cy="369332"/>
          </a:xfrm>
          <a:prstGeom prst="rect">
            <a:avLst/>
          </a:prstGeom>
        </p:spPr>
        <p:txBody>
          <a:bodyPr wrap="none">
            <a:spAutoFit/>
          </a:bodyPr>
          <a:lstStyle/>
          <a:p>
            <a:r>
              <a:rPr lang="en-CA" b="1" dirty="0">
                <a:solidFill>
                  <a:srgbClr val="C00000"/>
                </a:solidFill>
              </a:rPr>
              <a:t>Give Up</a:t>
            </a:r>
          </a:p>
        </p:txBody>
      </p:sp>
      <p:sp>
        <p:nvSpPr>
          <p:cNvPr id="10" name="Rectangle 9">
            <a:extLst>
              <a:ext uri="{FF2B5EF4-FFF2-40B4-BE49-F238E27FC236}">
                <a16:creationId xmlns:a16="http://schemas.microsoft.com/office/drawing/2014/main" id="{E3441284-8BBF-42BD-9A96-5885CF024CD7}"/>
              </a:ext>
            </a:extLst>
          </p:cNvPr>
          <p:cNvSpPr/>
          <p:nvPr/>
        </p:nvSpPr>
        <p:spPr>
          <a:xfrm>
            <a:off x="10305197" y="3346920"/>
            <a:ext cx="1565493" cy="369332"/>
          </a:xfrm>
          <a:prstGeom prst="rect">
            <a:avLst/>
          </a:prstGeom>
        </p:spPr>
        <p:txBody>
          <a:bodyPr wrap="none">
            <a:spAutoFit/>
          </a:bodyPr>
          <a:lstStyle/>
          <a:p>
            <a:r>
              <a:rPr lang="en-CA" b="1" dirty="0">
                <a:solidFill>
                  <a:srgbClr val="00B050"/>
                </a:solidFill>
              </a:rPr>
              <a:t>Work Harder</a:t>
            </a:r>
          </a:p>
        </p:txBody>
      </p:sp>
    </p:spTree>
    <p:extLst>
      <p:ext uri="{BB962C8B-B14F-4D97-AF65-F5344CB8AC3E}">
        <p14:creationId xmlns:p14="http://schemas.microsoft.com/office/powerpoint/2010/main" val="19191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3E5E90-E642-431D-86DD-E4354D33165B}"/>
              </a:ext>
            </a:extLst>
          </p:cNvPr>
          <p:cNvSpPr>
            <a:spLocks noGrp="1"/>
          </p:cNvSpPr>
          <p:nvPr>
            <p:ph type="title"/>
          </p:nvPr>
        </p:nvSpPr>
        <p:spPr/>
        <p:txBody>
          <a:bodyPr/>
          <a:lstStyle/>
          <a:p>
            <a:r>
              <a:rPr lang="en-CA" dirty="0">
                <a:solidFill>
                  <a:srgbClr val="8C6C94"/>
                </a:solidFill>
              </a:rPr>
              <a:t>Over time</a:t>
            </a:r>
            <a:r>
              <a:rPr lang="en-CA" dirty="0"/>
              <a:t>,</a:t>
            </a:r>
          </a:p>
        </p:txBody>
      </p:sp>
      <p:sp>
        <p:nvSpPr>
          <p:cNvPr id="5" name="Slide Number Placeholder 4">
            <a:extLst>
              <a:ext uri="{FF2B5EF4-FFF2-40B4-BE49-F238E27FC236}">
                <a16:creationId xmlns:a16="http://schemas.microsoft.com/office/drawing/2014/main" id="{DC01B8F1-B146-41E5-BC41-019A3E69E01C}"/>
              </a:ext>
            </a:extLst>
          </p:cNvPr>
          <p:cNvSpPr>
            <a:spLocks noGrp="1"/>
          </p:cNvSpPr>
          <p:nvPr>
            <p:ph type="sldNum" sz="quarter" idx="12"/>
          </p:nvPr>
        </p:nvSpPr>
        <p:spPr/>
        <p:txBody>
          <a:bodyPr/>
          <a:lstStyle/>
          <a:p>
            <a:fld id="{D495E168-DA5E-4888-8D8A-92B118324C14}" type="slidenum">
              <a:rPr lang="ru-RU" smtClean="0"/>
              <a:t>9</a:t>
            </a:fld>
            <a:endParaRPr lang="ru-RU" dirty="0"/>
          </a:p>
        </p:txBody>
      </p:sp>
      <p:sp>
        <p:nvSpPr>
          <p:cNvPr id="11" name="Text Placeholder 10">
            <a:extLst>
              <a:ext uri="{FF2B5EF4-FFF2-40B4-BE49-F238E27FC236}">
                <a16:creationId xmlns:a16="http://schemas.microsoft.com/office/drawing/2014/main" id="{B8973822-7911-41BF-80E3-E0B79C7431C8}"/>
              </a:ext>
            </a:extLst>
          </p:cNvPr>
          <p:cNvSpPr>
            <a:spLocks noGrp="1"/>
          </p:cNvSpPr>
          <p:nvPr>
            <p:ph type="body" sz="quarter" idx="16"/>
          </p:nvPr>
        </p:nvSpPr>
        <p:spPr>
          <a:xfrm>
            <a:off x="395349" y="3262182"/>
            <a:ext cx="4236097" cy="3484427"/>
          </a:xfrm>
        </p:spPr>
        <p:txBody>
          <a:bodyPr/>
          <a:lstStyle/>
          <a:p>
            <a:r>
              <a:rPr lang="en-US" sz="2400" dirty="0"/>
              <a:t>Students with a </a:t>
            </a:r>
            <a:r>
              <a:rPr lang="en-US" sz="2400" dirty="0">
                <a:solidFill>
                  <a:srgbClr val="C00000"/>
                </a:solidFill>
              </a:rPr>
              <a:t>fixed</a:t>
            </a:r>
            <a:r>
              <a:rPr lang="en-US" sz="2400" dirty="0"/>
              <a:t> mindset tend to show declines in their performance, particularly when they transition to a new environment such as middle school to high school, high school to college etc.</a:t>
            </a:r>
          </a:p>
          <a:p>
            <a:endParaRPr lang="en-US" sz="2400" dirty="0"/>
          </a:p>
          <a:p>
            <a:r>
              <a:rPr lang="en-US" sz="2400" dirty="0"/>
              <a:t> </a:t>
            </a:r>
          </a:p>
          <a:p>
            <a:endParaRPr lang="en-CA" dirty="0"/>
          </a:p>
        </p:txBody>
      </p:sp>
      <p:pic>
        <p:nvPicPr>
          <p:cNvPr id="9" name="Picture Placeholder 8">
            <a:extLst>
              <a:ext uri="{FF2B5EF4-FFF2-40B4-BE49-F238E27FC236}">
                <a16:creationId xmlns:a16="http://schemas.microsoft.com/office/drawing/2014/main" id="{4B3CD0AA-0DD0-4CB9-A096-607F6E544BA6}"/>
              </a:ext>
            </a:extLst>
          </p:cNvPr>
          <p:cNvPicPr>
            <a:picLocks noGrp="1" noChangeAspect="1"/>
          </p:cNvPicPr>
          <p:nvPr>
            <p:ph type="tbl" sz="quarter" idx="17"/>
          </p:nvPr>
        </p:nvPicPr>
        <p:blipFill>
          <a:blip r:embed="rId2"/>
          <a:stretch>
            <a:fillRect/>
          </a:stretch>
        </p:blipFill>
        <p:spPr>
          <a:xfrm>
            <a:off x="4997717" y="1002324"/>
            <a:ext cx="6561138" cy="3617251"/>
          </a:xfrm>
          <a:prstGeom prst="rect">
            <a:avLst/>
          </a:prstGeom>
        </p:spPr>
      </p:pic>
      <p:sp>
        <p:nvSpPr>
          <p:cNvPr id="12" name="Rectangle 11">
            <a:extLst>
              <a:ext uri="{FF2B5EF4-FFF2-40B4-BE49-F238E27FC236}">
                <a16:creationId xmlns:a16="http://schemas.microsoft.com/office/drawing/2014/main" id="{7EBAE98C-3E05-482C-9C11-B4DC762753F7}"/>
              </a:ext>
            </a:extLst>
          </p:cNvPr>
          <p:cNvSpPr/>
          <p:nvPr/>
        </p:nvSpPr>
        <p:spPr>
          <a:xfrm>
            <a:off x="5329531" y="4832325"/>
            <a:ext cx="4776741" cy="1569660"/>
          </a:xfrm>
          <a:prstGeom prst="rect">
            <a:avLst/>
          </a:prstGeom>
        </p:spPr>
        <p:txBody>
          <a:bodyPr wrap="square">
            <a:spAutoFit/>
          </a:bodyPr>
          <a:lstStyle/>
          <a:p>
            <a:r>
              <a:rPr lang="en-US" sz="2400" b="1" dirty="0">
                <a:solidFill>
                  <a:srgbClr val="008EDC"/>
                </a:solidFill>
              </a:rPr>
              <a:t>Students with a </a:t>
            </a:r>
            <a:r>
              <a:rPr lang="en-US" sz="2400" b="1" dirty="0">
                <a:solidFill>
                  <a:srgbClr val="00B050"/>
                </a:solidFill>
              </a:rPr>
              <a:t>growth</a:t>
            </a:r>
            <a:r>
              <a:rPr lang="en-US" sz="2400" b="1" dirty="0">
                <a:solidFill>
                  <a:srgbClr val="008EDC"/>
                </a:solidFill>
              </a:rPr>
              <a:t> mindset typically show increases in their achievements over time.</a:t>
            </a:r>
            <a:endParaRPr lang="en-CA" dirty="0"/>
          </a:p>
        </p:txBody>
      </p:sp>
      <p:sp>
        <p:nvSpPr>
          <p:cNvPr id="2" name="Rectangle 1">
            <a:extLst>
              <a:ext uri="{FF2B5EF4-FFF2-40B4-BE49-F238E27FC236}">
                <a16:creationId xmlns:a16="http://schemas.microsoft.com/office/drawing/2014/main" id="{F351E6A5-093A-4509-BB69-A55D9F26F5D1}"/>
              </a:ext>
            </a:extLst>
          </p:cNvPr>
          <p:cNvSpPr/>
          <p:nvPr/>
        </p:nvSpPr>
        <p:spPr>
          <a:xfrm>
            <a:off x="4997717" y="3909527"/>
            <a:ext cx="6561138" cy="710048"/>
          </a:xfrm>
          <a:prstGeom prst="rect">
            <a:avLst/>
          </a:prstGeom>
          <a:noFill/>
          <a:ln w="79375" cap="flat">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a:ln>
        </p:spPr>
        <p:txBody>
          <a:bodyPr rtlCol="0" anchor="ctr"/>
          <a:lstStyle/>
          <a:p>
            <a:pPr algn="l"/>
            <a:endParaRPr lang="en-CA" dirty="0"/>
          </a:p>
        </p:txBody>
      </p:sp>
    </p:spTree>
    <p:extLst>
      <p:ext uri="{BB962C8B-B14F-4D97-AF65-F5344CB8AC3E}">
        <p14:creationId xmlns:p14="http://schemas.microsoft.com/office/powerpoint/2010/main" val="1536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2" grpId="0" animBg="1"/>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Avenir Book</vt:lpstr>
      <vt:lpstr>Calibri</vt:lpstr>
      <vt:lpstr>Century Gothic</vt:lpstr>
      <vt:lpstr>Office Theme</vt:lpstr>
      <vt:lpstr>Office Theme</vt:lpstr>
      <vt:lpstr>Mindset</vt:lpstr>
      <vt:lpstr>Did you ever think about</vt:lpstr>
      <vt:lpstr>Growth Mindset vs. Fixed Mindset</vt:lpstr>
      <vt:lpstr>Beliefs about intelligence and learning impact your: </vt:lpstr>
      <vt:lpstr>The Consequences</vt:lpstr>
      <vt:lpstr>The Consequences</vt:lpstr>
      <vt:lpstr>The Consequences</vt:lpstr>
      <vt:lpstr>The Consequences</vt:lpstr>
      <vt:lpstr>Over time,</vt:lpstr>
      <vt:lpstr>The Cycle</vt:lpstr>
      <vt:lpstr>What is your Mindset?</vt:lpstr>
      <vt:lpstr>Your Results</vt:lpstr>
      <vt:lpstr>Luckily, Mindset can Change!</vt:lpstr>
      <vt:lpstr>PowerPoint Presentation</vt:lpstr>
      <vt:lpstr>Fixed Mindset Triggers</vt:lpstr>
      <vt:lpstr>Your Superpower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2020-05-20T23:35:26Z</dcterms:created>
  <dcterms:modified xsi:type="dcterms:W3CDTF">2020-05-24T11:27:41Z</dcterms:modified>
</cp:coreProperties>
</file>