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handoutMasterIdLst>
    <p:handoutMasterId r:id="rId33"/>
  </p:handoutMasterIdLst>
  <p:sldIdLst>
    <p:sldId id="256" r:id="rId2"/>
    <p:sldId id="257" r:id="rId3"/>
    <p:sldId id="273" r:id="rId4"/>
    <p:sldId id="258" r:id="rId5"/>
    <p:sldId id="286" r:id="rId6"/>
    <p:sldId id="287" r:id="rId7"/>
    <p:sldId id="288" r:id="rId8"/>
    <p:sldId id="270" r:id="rId9"/>
    <p:sldId id="259" r:id="rId10"/>
    <p:sldId id="279" r:id="rId11"/>
    <p:sldId id="260" r:id="rId12"/>
    <p:sldId id="269" r:id="rId13"/>
    <p:sldId id="278" r:id="rId14"/>
    <p:sldId id="280" r:id="rId15"/>
    <p:sldId id="265" r:id="rId16"/>
    <p:sldId id="282" r:id="rId17"/>
    <p:sldId id="289" r:id="rId18"/>
    <p:sldId id="277" r:id="rId19"/>
    <p:sldId id="276" r:id="rId20"/>
    <p:sldId id="263" r:id="rId21"/>
    <p:sldId id="261" r:id="rId22"/>
    <p:sldId id="262" r:id="rId23"/>
    <p:sldId id="264" r:id="rId24"/>
    <p:sldId id="290" r:id="rId25"/>
    <p:sldId id="275" r:id="rId26"/>
    <p:sldId id="271" r:id="rId27"/>
    <p:sldId id="283" r:id="rId28"/>
    <p:sldId id="284" r:id="rId29"/>
    <p:sldId id="285" r:id="rId30"/>
    <p:sldId id="267" r:id="rId31"/>
    <p:sldId id="268" r:id="rId3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5" d="100"/>
          <a:sy n="65" d="100"/>
        </p:scale>
        <p:origin x="66" y="2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6D5FA912-4E85-4D52-B195-655F616C329F}" type="datetimeFigureOut">
              <a:rPr lang="en-CA" smtClean="0"/>
              <a:t>2020-02-03</a:t>
            </a:fld>
            <a:endParaRPr lang="en-CA"/>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FDD30389-7645-4B03-B3D8-EC287A46E253}" type="slidenum">
              <a:rPr lang="en-CA" smtClean="0"/>
              <a:t>‹#›</a:t>
            </a:fld>
            <a:endParaRPr lang="en-CA"/>
          </a:p>
        </p:txBody>
      </p:sp>
    </p:spTree>
    <p:extLst>
      <p:ext uri="{BB962C8B-B14F-4D97-AF65-F5344CB8AC3E}">
        <p14:creationId xmlns:p14="http://schemas.microsoft.com/office/powerpoint/2010/main" val="3394428185"/>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EF62267-C1A2-4A30-B4EA-6665D55B9920}"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7137-9E2C-4B72-946C-5368832DEA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465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F62267-C1A2-4A30-B4EA-6665D55B9920}"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1932571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F62267-C1A2-4A30-B4EA-6665D55B9920}"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7137-9E2C-4B72-946C-5368832DEA25}"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42413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EF62267-C1A2-4A30-B4EA-6665D55B9920}"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29080783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EF62267-C1A2-4A30-B4EA-6665D55B9920}" type="datetimeFigureOut">
              <a:rPr lang="en-US" smtClean="0"/>
              <a:t>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B67137-9E2C-4B72-946C-5368832DEA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97588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EF62267-C1A2-4A30-B4EA-6665D55B9920}"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475911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EF62267-C1A2-4A30-B4EA-6665D55B9920}" type="datetimeFigureOut">
              <a:rPr lang="en-US" smtClean="0"/>
              <a:t>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804088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EF62267-C1A2-4A30-B4EA-6665D55B9920}" type="datetimeFigureOut">
              <a:rPr lang="en-US" smtClean="0"/>
              <a:t>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39040924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F62267-C1A2-4A30-B4EA-6665D55B9920}" type="datetimeFigureOut">
              <a:rPr lang="en-US" smtClean="0"/>
              <a:t>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2840687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2267-C1A2-4A30-B4EA-6665D55B9920}"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7137-9E2C-4B72-946C-5368832DEA25}" type="slidenum">
              <a:rPr lang="en-US" smtClean="0"/>
              <a:t>‹#›</a:t>
            </a:fld>
            <a:endParaRPr lang="en-US"/>
          </a:p>
        </p:txBody>
      </p:sp>
    </p:spTree>
    <p:extLst>
      <p:ext uri="{BB962C8B-B14F-4D97-AF65-F5344CB8AC3E}">
        <p14:creationId xmlns:p14="http://schemas.microsoft.com/office/powerpoint/2010/main" val="7017029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EF62267-C1A2-4A30-B4EA-6665D55B9920}" type="datetimeFigureOut">
              <a:rPr lang="en-US" smtClean="0"/>
              <a:t>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B67137-9E2C-4B72-946C-5368832DEA25}"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235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EF62267-C1A2-4A30-B4EA-6665D55B9920}" type="datetimeFigureOut">
              <a:rPr lang="en-US" smtClean="0"/>
              <a:t>2/3/2020</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5FB67137-9E2C-4B72-946C-5368832DEA25}"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2110423"/>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Hospitality and Tourism</a:t>
            </a:r>
            <a:br>
              <a:rPr lang="en-US" dirty="0" smtClean="0"/>
            </a:br>
            <a:r>
              <a:rPr lang="en-US" dirty="0" smtClean="0"/>
              <a:t>Introduction</a:t>
            </a:r>
            <a:endParaRPr lang="en-US" dirty="0"/>
          </a:p>
        </p:txBody>
      </p:sp>
      <p:sp>
        <p:nvSpPr>
          <p:cNvPr id="3" name="Subtitle 2"/>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450" y="5091112"/>
            <a:ext cx="1657350" cy="942975"/>
          </a:xfrm>
          <a:prstGeom prst="rect">
            <a:avLst/>
          </a:prstGeom>
        </p:spPr>
      </p:pic>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60665" y="4960137"/>
            <a:ext cx="2665927" cy="1463040"/>
          </a:xfrm>
          <a:prstGeom prst="rect">
            <a:avLst/>
          </a:prstGeom>
        </p:spPr>
      </p:pic>
    </p:spTree>
    <p:extLst>
      <p:ext uri="{BB962C8B-B14F-4D97-AF65-F5344CB8AC3E}">
        <p14:creationId xmlns:p14="http://schemas.microsoft.com/office/powerpoint/2010/main" val="30621277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Did You Know?</a:t>
            </a:r>
            <a:r>
              <a:rPr lang="en-US" dirty="0"/>
              <a:t/>
            </a:r>
            <a:br>
              <a:rPr lang="en-US" dirty="0"/>
            </a:br>
            <a:endParaRPr lang="en-US" dirty="0"/>
          </a:p>
        </p:txBody>
      </p:sp>
      <p:sp>
        <p:nvSpPr>
          <p:cNvPr id="3" name="Content Placeholder 2"/>
          <p:cNvSpPr>
            <a:spLocks noGrp="1"/>
          </p:cNvSpPr>
          <p:nvPr>
            <p:ph idx="1"/>
          </p:nvPr>
        </p:nvSpPr>
        <p:spPr>
          <a:xfrm>
            <a:off x="304800" y="1567543"/>
            <a:ext cx="10439401" cy="4741817"/>
          </a:xfrm>
        </p:spPr>
        <p:txBody>
          <a:bodyPr/>
          <a:lstStyle/>
          <a:p>
            <a:r>
              <a:rPr lang="en-US" b="1" dirty="0" smtClean="0"/>
              <a:t>The </a:t>
            </a:r>
            <a:r>
              <a:rPr lang="en-US" b="1" dirty="0"/>
              <a:t>pineapple is the international symbol of hospitality. </a:t>
            </a:r>
            <a:endParaRPr lang="en-US" b="1" dirty="0" smtClean="0"/>
          </a:p>
          <a:p>
            <a:r>
              <a:rPr lang="en-US" dirty="0" smtClean="0"/>
              <a:t>Columbus </a:t>
            </a:r>
            <a:r>
              <a:rPr lang="en-US" dirty="0"/>
              <a:t>brought pineapples back to Europe in 1493 where their sweet taste was an instant hit with the wealthy. Pineapples were a rare commodity and as such, were given as gifts to royalty and displayed on dining tables of the elite. Over time, pineapples became a symbol for welcome, friendship and hospitality.</a:t>
            </a:r>
          </a:p>
          <a:p>
            <a:r>
              <a:rPr lang="en-US" dirty="0"/>
              <a:t/>
            </a:r>
            <a:br>
              <a:rPr lang="en-US" dirty="0"/>
            </a:br>
            <a:endParaRPr lang="en-US" dirty="0"/>
          </a:p>
        </p:txBody>
      </p:sp>
      <p:pic>
        <p:nvPicPr>
          <p:cNvPr id="4" name="Picture 3"/>
          <p:cNvPicPr>
            <a:picLocks noChangeAspect="1"/>
          </p:cNvPicPr>
          <p:nvPr/>
        </p:nvPicPr>
        <p:blipFill>
          <a:blip r:embed="rId2"/>
          <a:stretch>
            <a:fillRect/>
          </a:stretch>
        </p:blipFill>
        <p:spPr>
          <a:xfrm>
            <a:off x="5035594" y="3567793"/>
            <a:ext cx="2085975" cy="2857500"/>
          </a:xfrm>
          <a:prstGeom prst="rect">
            <a:avLst/>
          </a:prstGeom>
        </p:spPr>
      </p:pic>
    </p:spTree>
    <p:extLst>
      <p:ext uri="{BB962C8B-B14F-4D97-AF65-F5344CB8AC3E}">
        <p14:creationId xmlns:p14="http://schemas.microsoft.com/office/powerpoint/2010/main" val="22719433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study Hospitality and Tourism?</a:t>
            </a:r>
            <a:endParaRPr lang="en-US" dirty="0"/>
          </a:p>
        </p:txBody>
      </p:sp>
      <p:sp>
        <p:nvSpPr>
          <p:cNvPr id="3" name="Content Placeholder 2"/>
          <p:cNvSpPr>
            <a:spLocks noGrp="1"/>
          </p:cNvSpPr>
          <p:nvPr>
            <p:ph idx="1"/>
          </p:nvPr>
        </p:nvSpPr>
        <p:spPr/>
        <p:txBody>
          <a:bodyPr/>
          <a:lstStyle/>
          <a:p>
            <a:pPr marL="0" indent="0">
              <a:buNone/>
            </a:pPr>
            <a:endParaRPr lang="en-US" dirty="0"/>
          </a:p>
        </p:txBody>
      </p:sp>
    </p:spTree>
    <p:extLst>
      <p:ext uri="{BB962C8B-B14F-4D97-AF65-F5344CB8AC3E}">
        <p14:creationId xmlns:p14="http://schemas.microsoft.com/office/powerpoint/2010/main" val="10892853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Answer the following:</a:t>
            </a:r>
            <a:endParaRPr lang="en-US" dirty="0"/>
          </a:p>
        </p:txBody>
      </p:sp>
      <p:sp>
        <p:nvSpPr>
          <p:cNvPr id="3" name="Content Placeholder 2"/>
          <p:cNvSpPr>
            <a:spLocks noGrp="1"/>
          </p:cNvSpPr>
          <p:nvPr>
            <p:ph idx="1"/>
          </p:nvPr>
        </p:nvSpPr>
        <p:spPr>
          <a:xfrm>
            <a:off x="265472" y="1858297"/>
            <a:ext cx="10478730" cy="4451063"/>
          </a:xfrm>
        </p:spPr>
        <p:txBody>
          <a:bodyPr>
            <a:normAutofit/>
          </a:bodyPr>
          <a:lstStyle/>
          <a:p>
            <a:r>
              <a:rPr lang="en-US" sz="3200" dirty="0" smtClean="0"/>
              <a:t>What were your summer jobs?</a:t>
            </a:r>
          </a:p>
          <a:p>
            <a:r>
              <a:rPr lang="en-US" sz="3200" dirty="0" smtClean="0"/>
              <a:t>Does your job effect the tourism industry?</a:t>
            </a:r>
          </a:p>
          <a:p>
            <a:r>
              <a:rPr lang="en-US" sz="3200" dirty="0" smtClean="0"/>
              <a:t>How seasons affect tourism jobs?</a:t>
            </a:r>
          </a:p>
          <a:p>
            <a:r>
              <a:rPr lang="en-US" sz="3200" dirty="0" smtClean="0"/>
              <a:t>How does tourism affect your family?</a:t>
            </a:r>
          </a:p>
          <a:p>
            <a:r>
              <a:rPr lang="en-US" sz="3200" dirty="0" smtClean="0"/>
              <a:t>What influence does tourism have on the province?</a:t>
            </a:r>
          </a:p>
        </p:txBody>
      </p:sp>
    </p:spTree>
    <p:extLst>
      <p:ext uri="{BB962C8B-B14F-4D97-AF65-F5344CB8AC3E}">
        <p14:creationId xmlns:p14="http://schemas.microsoft.com/office/powerpoint/2010/main" val="1960838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 y="585216"/>
            <a:ext cx="10117183" cy="1499616"/>
          </a:xfrm>
        </p:spPr>
        <p:txBody>
          <a:bodyPr>
            <a:normAutofit fontScale="90000"/>
          </a:bodyPr>
          <a:lstStyle/>
          <a:p>
            <a:r>
              <a:rPr lang="en-US" dirty="0"/>
              <a:t>Now, what does hospitality and tourism mean to </a:t>
            </a:r>
            <a:r>
              <a:rPr lang="en-US" i="1" dirty="0"/>
              <a:t>you</a:t>
            </a:r>
            <a:r>
              <a:rPr lang="en-US" dirty="0"/>
              <a:t>? </a:t>
            </a:r>
            <a:r>
              <a:rPr lang="en-US" dirty="0" smtClean="0"/>
              <a:t>Answer the </a:t>
            </a:r>
            <a:r>
              <a:rPr lang="en-US" dirty="0"/>
              <a:t>following questions.</a:t>
            </a:r>
            <a:br>
              <a:rPr lang="en-US" dirty="0"/>
            </a:br>
            <a:endParaRPr lang="en-US" dirty="0"/>
          </a:p>
        </p:txBody>
      </p:sp>
      <p:sp>
        <p:nvSpPr>
          <p:cNvPr id="3" name="Content Placeholder 2"/>
          <p:cNvSpPr>
            <a:spLocks noGrp="1"/>
          </p:cNvSpPr>
          <p:nvPr>
            <p:ph idx="1"/>
          </p:nvPr>
        </p:nvSpPr>
        <p:spPr>
          <a:xfrm>
            <a:off x="496389" y="1898469"/>
            <a:ext cx="10772501" cy="4410891"/>
          </a:xfrm>
        </p:spPr>
        <p:txBody>
          <a:bodyPr>
            <a:normAutofit/>
          </a:bodyPr>
          <a:lstStyle/>
          <a:p>
            <a:pPr marL="457200" indent="-457200">
              <a:buFont typeface="+mj-lt"/>
              <a:buAutoNum type="arabicPeriod"/>
            </a:pPr>
            <a:r>
              <a:rPr lang="en-US" dirty="0" smtClean="0"/>
              <a:t>What </a:t>
            </a:r>
            <a:r>
              <a:rPr lang="en-US" dirty="0"/>
              <a:t>are the first five things that pop into your head when you think of hospitality and tourism? </a:t>
            </a:r>
            <a:endParaRPr lang="en-US" dirty="0" smtClean="0"/>
          </a:p>
          <a:p>
            <a:pPr marL="457200" indent="-457200">
              <a:buFont typeface="+mj-lt"/>
              <a:buAutoNum type="arabicPeriod"/>
            </a:pPr>
            <a:r>
              <a:rPr lang="en-US" dirty="0" smtClean="0"/>
              <a:t>Describe </a:t>
            </a:r>
            <a:r>
              <a:rPr lang="en-US" dirty="0"/>
              <a:t>your favourite travel experiences to date. What made it a special experience? </a:t>
            </a:r>
            <a:endParaRPr lang="en-US" dirty="0" smtClean="0"/>
          </a:p>
          <a:p>
            <a:pPr marL="457200" indent="-457200">
              <a:buFont typeface="+mj-lt"/>
              <a:buAutoNum type="arabicPeriod"/>
            </a:pPr>
            <a:r>
              <a:rPr lang="en-US" dirty="0" smtClean="0"/>
              <a:t>Describe </a:t>
            </a:r>
            <a:r>
              <a:rPr lang="en-US" dirty="0"/>
              <a:t>your worst hospitality and tourism experience to date. What made it a bad experience? </a:t>
            </a:r>
            <a:endParaRPr lang="en-US" dirty="0" smtClean="0"/>
          </a:p>
          <a:p>
            <a:pPr marL="457200" indent="-457200">
              <a:buFont typeface="+mj-lt"/>
              <a:buAutoNum type="arabicPeriod"/>
            </a:pPr>
            <a:r>
              <a:rPr lang="en-US" dirty="0" smtClean="0"/>
              <a:t>What </a:t>
            </a:r>
            <a:r>
              <a:rPr lang="en-US" dirty="0"/>
              <a:t>are three hospitality and tourism experiences you want to do in the future? </a:t>
            </a:r>
            <a:endParaRPr lang="en-US" dirty="0" smtClean="0"/>
          </a:p>
          <a:p>
            <a:pPr marL="457200" indent="-457200">
              <a:buFont typeface="+mj-lt"/>
              <a:buAutoNum type="arabicPeriod"/>
            </a:pPr>
            <a:r>
              <a:rPr lang="en-US" dirty="0" smtClean="0"/>
              <a:t>What </a:t>
            </a:r>
            <a:r>
              <a:rPr lang="en-US" dirty="0"/>
              <a:t>skills do you think are required to work in the hospitality and tourism industry? </a:t>
            </a:r>
          </a:p>
        </p:txBody>
      </p:sp>
    </p:spTree>
    <p:extLst>
      <p:ext uri="{BB962C8B-B14F-4D97-AF65-F5344CB8AC3E}">
        <p14:creationId xmlns:p14="http://schemas.microsoft.com/office/powerpoint/2010/main" val="82042168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 early years, people travelled for the following reasons:</a:t>
            </a:r>
          </a:p>
        </p:txBody>
      </p:sp>
      <p:sp>
        <p:nvSpPr>
          <p:cNvPr id="3" name="Content Placeholder 2"/>
          <p:cNvSpPr>
            <a:spLocks noGrp="1"/>
          </p:cNvSpPr>
          <p:nvPr>
            <p:ph idx="1"/>
          </p:nvPr>
        </p:nvSpPr>
        <p:spPr>
          <a:xfrm>
            <a:off x="539932" y="2286000"/>
            <a:ext cx="10204270" cy="4023360"/>
          </a:xfrm>
        </p:spPr>
        <p:txBody>
          <a:bodyPr/>
          <a:lstStyle/>
          <a:p>
            <a:endParaRPr lang="en-US" dirty="0"/>
          </a:p>
          <a:p>
            <a:r>
              <a:rPr lang="en-US" sz="3200" dirty="0"/>
              <a:t>Survival</a:t>
            </a:r>
          </a:p>
          <a:p>
            <a:r>
              <a:rPr lang="en-US" sz="3200" dirty="0"/>
              <a:t>Religious pilgrimages and holy festivals</a:t>
            </a:r>
          </a:p>
          <a:p>
            <a:r>
              <a:rPr lang="en-US" sz="3200" dirty="0"/>
              <a:t>Business and trading of goods</a:t>
            </a:r>
          </a:p>
          <a:p>
            <a:r>
              <a:rPr lang="en-US" sz="3200" dirty="0"/>
              <a:t>Personal enjoyment (for example, adventure, celebration, education and leisure)</a:t>
            </a:r>
          </a:p>
          <a:p>
            <a:endParaRPr lang="en-US" sz="3200" dirty="0"/>
          </a:p>
        </p:txBody>
      </p:sp>
    </p:spTree>
    <p:extLst>
      <p:ext uri="{BB962C8B-B14F-4D97-AF65-F5344CB8AC3E}">
        <p14:creationId xmlns:p14="http://schemas.microsoft.com/office/powerpoint/2010/main" val="1022090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0"/>
            <a:ext cx="9720072" cy="1342103"/>
          </a:xfrm>
        </p:spPr>
        <p:txBody>
          <a:bodyPr/>
          <a:lstStyle/>
          <a:p>
            <a:r>
              <a:rPr lang="en-US" dirty="0"/>
              <a:t>Motivations for Travel</a:t>
            </a:r>
            <a:br>
              <a:rPr lang="en-US" dirty="0"/>
            </a:br>
            <a:endParaRPr lang="en-US" dirty="0"/>
          </a:p>
        </p:txBody>
      </p:sp>
      <p:sp>
        <p:nvSpPr>
          <p:cNvPr id="3" name="Content Placeholder 2"/>
          <p:cNvSpPr>
            <a:spLocks noGrp="1"/>
          </p:cNvSpPr>
          <p:nvPr>
            <p:ph idx="1"/>
          </p:nvPr>
        </p:nvSpPr>
        <p:spPr>
          <a:xfrm>
            <a:off x="1024128" y="1342103"/>
            <a:ext cx="9720073" cy="4967257"/>
          </a:xfrm>
        </p:spPr>
        <p:txBody>
          <a:bodyPr>
            <a:noAutofit/>
          </a:bodyPr>
          <a:lstStyle/>
          <a:p>
            <a:r>
              <a:rPr lang="en-US" sz="2800" b="1" dirty="0" smtClean="0"/>
              <a:t>Why </a:t>
            </a:r>
            <a:r>
              <a:rPr lang="en-US" sz="2800" b="1" dirty="0"/>
              <a:t>do people travel</a:t>
            </a:r>
            <a:r>
              <a:rPr lang="en-US" sz="2800" b="1" dirty="0" smtClean="0"/>
              <a:t>?</a:t>
            </a:r>
          </a:p>
          <a:p>
            <a:r>
              <a:rPr lang="en-US" sz="2800" b="1" dirty="0" smtClean="0"/>
              <a:t> </a:t>
            </a:r>
            <a:r>
              <a:rPr lang="en-US" sz="2800" b="1" dirty="0"/>
              <a:t>What </a:t>
            </a:r>
            <a:r>
              <a:rPr lang="en-US" sz="2800" b="1" dirty="0" smtClean="0"/>
              <a:t>motivates them </a:t>
            </a:r>
            <a:r>
              <a:rPr lang="en-US" sz="2800" b="1" dirty="0"/>
              <a:t>to travel? </a:t>
            </a:r>
            <a:endParaRPr lang="en-US" sz="2800" b="1" dirty="0" smtClean="0"/>
          </a:p>
          <a:p>
            <a:endParaRPr lang="en-US" sz="2800" b="1" dirty="0" smtClean="0"/>
          </a:p>
          <a:p>
            <a:pPr>
              <a:buFont typeface="Wingdings" panose="05000000000000000000" pitchFamily="2" charset="2"/>
              <a:buChar char="Ø"/>
            </a:pPr>
            <a:r>
              <a:rPr lang="en-US" sz="2800" b="1" dirty="0" smtClean="0"/>
              <a:t>Take </a:t>
            </a:r>
            <a:r>
              <a:rPr lang="en-US" sz="2800" b="1" dirty="0"/>
              <a:t>a few minutes to think of ten </a:t>
            </a:r>
            <a:r>
              <a:rPr lang="en-US" sz="2800" b="1" dirty="0" smtClean="0"/>
              <a:t>reasons why </a:t>
            </a:r>
            <a:r>
              <a:rPr lang="en-US" sz="2800" b="1" dirty="0"/>
              <a:t>people travel. </a:t>
            </a:r>
            <a:endParaRPr lang="en-US" sz="2800" b="1" dirty="0" smtClean="0"/>
          </a:p>
          <a:p>
            <a:pPr marL="1078992" lvl="7" indent="0">
              <a:buNone/>
            </a:pPr>
            <a:r>
              <a:rPr lang="en-US" sz="2800" b="1" dirty="0" smtClean="0"/>
              <a:t>Don't </a:t>
            </a:r>
            <a:r>
              <a:rPr lang="en-US" sz="2800" b="1" dirty="0"/>
              <a:t>limit </a:t>
            </a:r>
            <a:r>
              <a:rPr lang="en-US" sz="2800" b="1" dirty="0" smtClean="0"/>
              <a:t>your thoughts </a:t>
            </a:r>
            <a:r>
              <a:rPr lang="en-US" sz="2800" b="1" dirty="0"/>
              <a:t>to just one type of </a:t>
            </a:r>
            <a:r>
              <a:rPr lang="en-US" sz="2800" b="1" dirty="0" smtClean="0"/>
              <a:t>travel—think</a:t>
            </a:r>
          </a:p>
          <a:p>
            <a:pPr marL="685800" lvl="4" indent="0">
              <a:buNone/>
            </a:pPr>
            <a:r>
              <a:rPr lang="en-US" sz="2800" b="1" dirty="0" smtClean="0"/>
              <a:t>of </a:t>
            </a:r>
            <a:r>
              <a:rPr lang="en-US" sz="2800" b="1" dirty="0"/>
              <a:t>local travel, international travel, frequent travel, </a:t>
            </a:r>
            <a:r>
              <a:rPr lang="en-US" sz="2800" b="1" dirty="0" smtClean="0"/>
              <a:t>once-in-a-lifetime</a:t>
            </a:r>
            <a:endParaRPr lang="en-US" sz="2800" b="1" dirty="0"/>
          </a:p>
          <a:p>
            <a:pPr marL="685800" lvl="4" indent="0">
              <a:buNone/>
            </a:pPr>
            <a:r>
              <a:rPr lang="en-US" sz="2800" b="1" dirty="0"/>
              <a:t>travel</a:t>
            </a:r>
            <a:r>
              <a:rPr lang="en-US" sz="2800" b="1" dirty="0" smtClean="0"/>
              <a:t>...</a:t>
            </a:r>
          </a:p>
          <a:p>
            <a:pPr>
              <a:buFont typeface="Wingdings" panose="05000000000000000000" pitchFamily="2" charset="2"/>
              <a:buChar char="Ø"/>
            </a:pPr>
            <a:r>
              <a:rPr lang="en-US" sz="2800" b="1" dirty="0" smtClean="0"/>
              <a:t>Next</a:t>
            </a:r>
            <a:r>
              <a:rPr lang="en-US" sz="2800" b="1" dirty="0"/>
              <a:t>, think of reasons why people might decide not to travel</a:t>
            </a:r>
          </a:p>
        </p:txBody>
      </p:sp>
    </p:spTree>
    <p:extLst>
      <p:ext uri="{BB962C8B-B14F-4D97-AF65-F5344CB8AC3E}">
        <p14:creationId xmlns:p14="http://schemas.microsoft.com/office/powerpoint/2010/main" val="2734149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2203267" y="958645"/>
            <a:ext cx="7515497" cy="5043949"/>
          </a:xfrm>
          <a:prstGeom prst="rect">
            <a:avLst/>
          </a:prstGeom>
        </p:spPr>
      </p:pic>
    </p:spTree>
    <p:extLst>
      <p:ext uri="{BB962C8B-B14F-4D97-AF65-F5344CB8AC3E}">
        <p14:creationId xmlns:p14="http://schemas.microsoft.com/office/powerpoint/2010/main" val="36494861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773321"/>
          </a:xfrm>
        </p:spPr>
        <p:txBody>
          <a:bodyPr>
            <a:normAutofit fontScale="90000"/>
          </a:bodyPr>
          <a:lstStyle/>
          <a:p>
            <a:pPr algn="ctr"/>
            <a:r>
              <a:rPr lang="en-US" dirty="0"/>
              <a:t>Measuring </a:t>
            </a:r>
            <a:r>
              <a:rPr lang="en-US" dirty="0" smtClean="0"/>
              <a:t>Tourism</a:t>
            </a:r>
            <a:br>
              <a:rPr lang="en-US" dirty="0" smtClean="0"/>
            </a:br>
            <a:r>
              <a:rPr lang="en-US" dirty="0" smtClean="0"/>
              <a:t>Handout</a:t>
            </a:r>
            <a:r>
              <a:rPr lang="en-US" dirty="0"/>
              <a:t/>
            </a:r>
            <a:br>
              <a:rPr lang="en-US" dirty="0"/>
            </a:br>
            <a:endParaRPr lang="en-US" dirty="0"/>
          </a:p>
        </p:txBody>
      </p:sp>
      <p:sp>
        <p:nvSpPr>
          <p:cNvPr id="3" name="Content Placeholder 2"/>
          <p:cNvSpPr>
            <a:spLocks noGrp="1"/>
          </p:cNvSpPr>
          <p:nvPr>
            <p:ph idx="1"/>
          </p:nvPr>
        </p:nvSpPr>
        <p:spPr>
          <a:xfrm>
            <a:off x="243840" y="1224117"/>
            <a:ext cx="11469189" cy="5368412"/>
          </a:xfrm>
        </p:spPr>
        <p:txBody>
          <a:bodyPr>
            <a:normAutofit/>
          </a:bodyPr>
          <a:lstStyle/>
          <a:p>
            <a:r>
              <a:rPr lang="en-US" sz="2800" dirty="0"/>
              <a:t>How many </a:t>
            </a:r>
            <a:r>
              <a:rPr lang="en-US" sz="2800" dirty="0" err="1"/>
              <a:t>travellers</a:t>
            </a:r>
            <a:r>
              <a:rPr lang="en-US" sz="2800" dirty="0"/>
              <a:t> from other countries visited Canada?</a:t>
            </a:r>
          </a:p>
          <a:p>
            <a:r>
              <a:rPr lang="en-US" sz="2800" dirty="0"/>
              <a:t>How many </a:t>
            </a:r>
            <a:r>
              <a:rPr lang="en-US" sz="2800" dirty="0" err="1"/>
              <a:t>travellers</a:t>
            </a:r>
            <a:r>
              <a:rPr lang="en-US" sz="2800" dirty="0"/>
              <a:t> from another country visited New Brunswick?</a:t>
            </a:r>
          </a:p>
          <a:p>
            <a:r>
              <a:rPr lang="en-US" sz="2800" dirty="0"/>
              <a:t>Which province had the fewest international </a:t>
            </a:r>
            <a:r>
              <a:rPr lang="en-US" sz="2800" dirty="0" smtClean="0"/>
              <a:t>tourists? Why do you think that is?</a:t>
            </a:r>
            <a:endParaRPr lang="en-US" sz="2800" dirty="0"/>
          </a:p>
          <a:p>
            <a:r>
              <a:rPr lang="en-US" sz="2800" dirty="0"/>
              <a:t>How many </a:t>
            </a:r>
            <a:r>
              <a:rPr lang="en-US" sz="2800" dirty="0" err="1"/>
              <a:t>travellers</a:t>
            </a:r>
            <a:r>
              <a:rPr lang="en-US" sz="2800" dirty="0"/>
              <a:t> from Canada visited other countries?</a:t>
            </a:r>
          </a:p>
          <a:p>
            <a:r>
              <a:rPr lang="en-US" sz="2800" dirty="0"/>
              <a:t>How many Canadian excursions were taken by Canadian </a:t>
            </a:r>
            <a:r>
              <a:rPr lang="en-US" sz="2800" dirty="0" err="1"/>
              <a:t>travellers</a:t>
            </a:r>
            <a:r>
              <a:rPr lang="en-US" sz="2800" dirty="0"/>
              <a:t>?</a:t>
            </a:r>
          </a:p>
          <a:p>
            <a:r>
              <a:rPr lang="en-US" sz="2800" dirty="0"/>
              <a:t>Which province had the most international tourists?</a:t>
            </a:r>
          </a:p>
          <a:p>
            <a:r>
              <a:rPr lang="en-US" sz="2800" dirty="0"/>
              <a:t>How many tourist trips were taken by Canadians in Canada?</a:t>
            </a:r>
          </a:p>
          <a:p>
            <a:endParaRPr lang="en-US" sz="2800" dirty="0"/>
          </a:p>
        </p:txBody>
      </p:sp>
    </p:spTree>
    <p:extLst>
      <p:ext uri="{BB962C8B-B14F-4D97-AF65-F5344CB8AC3E}">
        <p14:creationId xmlns:p14="http://schemas.microsoft.com/office/powerpoint/2010/main" val="860323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International Tourism Worldwide: 2016</a:t>
            </a:r>
            <a:r>
              <a:rPr lang="en-US" dirty="0"/>
              <a:t/>
            </a:r>
            <a:br>
              <a:rPr lang="en-US" dirty="0"/>
            </a:br>
            <a:endParaRPr lang="en-US" dirty="0"/>
          </a:p>
        </p:txBody>
      </p:sp>
      <p:sp>
        <p:nvSpPr>
          <p:cNvPr id="3" name="Content Placeholder 2"/>
          <p:cNvSpPr>
            <a:spLocks noGrp="1"/>
          </p:cNvSpPr>
          <p:nvPr>
            <p:ph idx="1"/>
          </p:nvPr>
        </p:nvSpPr>
        <p:spPr>
          <a:xfrm>
            <a:off x="206477" y="1858297"/>
            <a:ext cx="11444749" cy="4451063"/>
          </a:xfrm>
        </p:spPr>
        <p:txBody>
          <a:bodyPr>
            <a:normAutofit/>
          </a:bodyPr>
          <a:lstStyle/>
          <a:p>
            <a:r>
              <a:rPr lang="en-US" sz="3200" dirty="0" smtClean="0"/>
              <a:t>1,235 </a:t>
            </a:r>
            <a:r>
              <a:rPr lang="en-US" sz="3200" dirty="0"/>
              <a:t>million tourists travelled to different countries</a:t>
            </a:r>
          </a:p>
          <a:p>
            <a:r>
              <a:rPr lang="en-US" sz="3200" dirty="0" err="1"/>
              <a:t>Travellers</a:t>
            </a:r>
            <a:r>
              <a:rPr lang="en-US" sz="3200" dirty="0"/>
              <a:t> spent 1.4 trillion dollars on international travel</a:t>
            </a:r>
          </a:p>
          <a:p>
            <a:r>
              <a:rPr lang="en-US" sz="3200" dirty="0"/>
              <a:t>1 in 10 jobs worldwide are in the travel industry</a:t>
            </a:r>
          </a:p>
          <a:p>
            <a:r>
              <a:rPr lang="en-US" sz="3200" dirty="0"/>
              <a:t>France, US, Spain and China were the most popular destinations</a:t>
            </a:r>
          </a:p>
          <a:p>
            <a:r>
              <a:rPr lang="en-US" sz="3200" dirty="0"/>
              <a:t>By 2030, it is expected that 1.8 billion people will travel out of country</a:t>
            </a:r>
          </a:p>
          <a:p>
            <a:endParaRPr lang="en-US" sz="3200" dirty="0"/>
          </a:p>
        </p:txBody>
      </p:sp>
    </p:spTree>
    <p:extLst>
      <p:ext uri="{BB962C8B-B14F-4D97-AF65-F5344CB8AC3E}">
        <p14:creationId xmlns:p14="http://schemas.microsoft.com/office/powerpoint/2010/main" val="138128164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5400" dirty="0"/>
              <a:t>TRENDS IN HOSPITALITY &amp; TOURISM</a:t>
            </a:r>
            <a:endParaRPr lang="en-CA" dirty="0"/>
          </a:p>
        </p:txBody>
      </p:sp>
      <p:sp>
        <p:nvSpPr>
          <p:cNvPr id="3" name="Content Placeholder 2"/>
          <p:cNvSpPr>
            <a:spLocks noGrp="1"/>
          </p:cNvSpPr>
          <p:nvPr>
            <p:ph idx="1"/>
          </p:nvPr>
        </p:nvSpPr>
        <p:spPr>
          <a:xfrm>
            <a:off x="471948" y="1814052"/>
            <a:ext cx="10272253" cy="4495308"/>
          </a:xfrm>
        </p:spPr>
        <p:txBody>
          <a:bodyPr>
            <a:normAutofit/>
          </a:bodyPr>
          <a:lstStyle/>
          <a:p>
            <a:pPr lvl="0"/>
            <a:endParaRPr lang="en-CA" sz="2400" dirty="0"/>
          </a:p>
          <a:p>
            <a:pPr lvl="1"/>
            <a:r>
              <a:rPr lang="en-US" sz="2800" dirty="0"/>
              <a:t>Safety</a:t>
            </a:r>
            <a:endParaRPr lang="en-CA" sz="2800" dirty="0"/>
          </a:p>
          <a:p>
            <a:pPr lvl="1"/>
            <a:r>
              <a:rPr lang="en-US" sz="2800" dirty="0"/>
              <a:t>Diversity</a:t>
            </a:r>
            <a:endParaRPr lang="en-CA" sz="2800" dirty="0"/>
          </a:p>
          <a:p>
            <a:pPr lvl="1"/>
            <a:r>
              <a:rPr lang="en-US" sz="2800" dirty="0"/>
              <a:t>Ecology</a:t>
            </a:r>
            <a:endParaRPr lang="en-CA" sz="2800" dirty="0"/>
          </a:p>
          <a:p>
            <a:pPr lvl="1"/>
            <a:r>
              <a:rPr lang="en-US" sz="2800" dirty="0" smtClean="0"/>
              <a:t>Markets-</a:t>
            </a:r>
            <a:r>
              <a:rPr lang="en-US" sz="2800" dirty="0"/>
              <a:t> Target market, examples, </a:t>
            </a:r>
            <a:r>
              <a:rPr lang="en-US" sz="2800" dirty="0" err="1"/>
              <a:t>spas’s</a:t>
            </a:r>
            <a:r>
              <a:rPr lang="en-US" sz="2800" dirty="0"/>
              <a:t> and gaming, legalize gambling</a:t>
            </a:r>
            <a:endParaRPr lang="en-CA" sz="2800" dirty="0"/>
          </a:p>
          <a:p>
            <a:pPr lvl="1"/>
            <a:r>
              <a:rPr lang="en-US" sz="2800" dirty="0" smtClean="0"/>
              <a:t>Convenience -</a:t>
            </a:r>
            <a:r>
              <a:rPr lang="en-US" sz="2800" dirty="0"/>
              <a:t> 24 hour locations, express check in and out, special programs, use the internet to make arrangements</a:t>
            </a:r>
            <a:endParaRPr lang="en-CA" sz="2800" dirty="0"/>
          </a:p>
          <a:p>
            <a:pPr lvl="1"/>
            <a:r>
              <a:rPr lang="en-US" sz="2800" dirty="0" smtClean="0"/>
              <a:t>Technology</a:t>
            </a:r>
            <a:endParaRPr lang="en-CA" sz="2800" dirty="0"/>
          </a:p>
          <a:p>
            <a:endParaRPr lang="en-CA" dirty="0"/>
          </a:p>
        </p:txBody>
      </p:sp>
    </p:spTree>
    <p:extLst>
      <p:ext uri="{BB962C8B-B14F-4D97-AF65-F5344CB8AC3E}">
        <p14:creationId xmlns:p14="http://schemas.microsoft.com/office/powerpoint/2010/main" val="15878513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your definition of:</a:t>
            </a:r>
            <a:endParaRPr lang="en-US" dirty="0"/>
          </a:p>
        </p:txBody>
      </p:sp>
      <p:sp>
        <p:nvSpPr>
          <p:cNvPr id="3" name="Content Placeholder 2"/>
          <p:cNvSpPr>
            <a:spLocks noGrp="1"/>
          </p:cNvSpPr>
          <p:nvPr>
            <p:ph idx="1"/>
          </p:nvPr>
        </p:nvSpPr>
        <p:spPr/>
        <p:txBody>
          <a:bodyPr>
            <a:normAutofit/>
          </a:bodyPr>
          <a:lstStyle/>
          <a:p>
            <a:endParaRPr lang="en-US" sz="3200" dirty="0" smtClean="0"/>
          </a:p>
          <a:p>
            <a:r>
              <a:rPr lang="en-US" sz="3200" dirty="0" smtClean="0"/>
              <a:t>Hospitality</a:t>
            </a:r>
          </a:p>
          <a:p>
            <a:endParaRPr lang="en-US" sz="3200" dirty="0"/>
          </a:p>
          <a:p>
            <a:endParaRPr lang="en-US" sz="3200" dirty="0" smtClean="0"/>
          </a:p>
          <a:p>
            <a:r>
              <a:rPr lang="en-US" sz="3200" dirty="0" smtClean="0"/>
              <a:t>Tourism</a:t>
            </a:r>
            <a:endParaRPr lang="en-US" sz="3200" dirty="0"/>
          </a:p>
        </p:txBody>
      </p:sp>
    </p:spTree>
    <p:extLst>
      <p:ext uri="{BB962C8B-B14F-4D97-AF65-F5344CB8AC3E}">
        <p14:creationId xmlns:p14="http://schemas.microsoft.com/office/powerpoint/2010/main" val="123646567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09006"/>
            <a:ext cx="9720072" cy="1419497"/>
          </a:xfrm>
        </p:spPr>
        <p:txBody>
          <a:bodyPr/>
          <a:lstStyle/>
          <a:p>
            <a:r>
              <a:rPr lang="en-US" dirty="0" smtClean="0"/>
              <a:t>Impacts of tourism</a:t>
            </a:r>
            <a:endParaRPr lang="en-US" dirty="0"/>
          </a:p>
        </p:txBody>
      </p:sp>
      <p:sp>
        <p:nvSpPr>
          <p:cNvPr id="3" name="Content Placeholder 2"/>
          <p:cNvSpPr>
            <a:spLocks noGrp="1"/>
          </p:cNvSpPr>
          <p:nvPr>
            <p:ph idx="1"/>
          </p:nvPr>
        </p:nvSpPr>
        <p:spPr>
          <a:xfrm>
            <a:off x="452846" y="1628503"/>
            <a:ext cx="10955383" cy="4680857"/>
          </a:xfrm>
        </p:spPr>
        <p:txBody>
          <a:bodyPr>
            <a:normAutofit/>
          </a:bodyPr>
          <a:lstStyle/>
          <a:p>
            <a:r>
              <a:rPr lang="en-US" sz="4000" dirty="0"/>
              <a:t>The impacts can be </a:t>
            </a:r>
            <a:r>
              <a:rPr lang="en-US" sz="4000" b="1" dirty="0" smtClean="0"/>
              <a:t>economic, social </a:t>
            </a:r>
            <a:r>
              <a:rPr lang="en-US" sz="4000" b="1" dirty="0"/>
              <a:t>or environmental</a:t>
            </a:r>
            <a:r>
              <a:rPr lang="en-US" sz="4000" dirty="0"/>
              <a:t>. </a:t>
            </a:r>
            <a:r>
              <a:rPr lang="en-US" sz="4000" dirty="0" smtClean="0"/>
              <a:t>They </a:t>
            </a:r>
            <a:r>
              <a:rPr lang="en-US" sz="4000" dirty="0"/>
              <a:t>can be either positive or negative</a:t>
            </a:r>
            <a:r>
              <a:rPr lang="en-US" sz="4000" dirty="0" smtClean="0"/>
              <a:t>.</a:t>
            </a:r>
          </a:p>
          <a:p>
            <a:r>
              <a:rPr lang="en-US" sz="4000" dirty="0"/>
              <a:t/>
            </a:r>
            <a:br>
              <a:rPr lang="en-US" sz="4000" dirty="0"/>
            </a:br>
            <a:endParaRPr lang="en-US" sz="4000" dirty="0"/>
          </a:p>
          <a:p>
            <a:pPr marL="0" indent="0">
              <a:buNone/>
            </a:pPr>
            <a:r>
              <a:rPr lang="en-US" sz="3600" dirty="0" smtClean="0"/>
              <a:t>Brainstorm the impacts in each category.</a:t>
            </a:r>
          </a:p>
          <a:p>
            <a:endParaRPr lang="en-US" dirty="0"/>
          </a:p>
          <a:p>
            <a:endParaRPr lang="en-US" dirty="0"/>
          </a:p>
        </p:txBody>
      </p:sp>
    </p:spTree>
    <p:extLst>
      <p:ext uri="{BB962C8B-B14F-4D97-AF65-F5344CB8AC3E}">
        <p14:creationId xmlns:p14="http://schemas.microsoft.com/office/powerpoint/2010/main" val="12872614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477230"/>
          </a:xfrm>
        </p:spPr>
        <p:txBody>
          <a:bodyPr>
            <a:normAutofit fontScale="90000"/>
          </a:bodyPr>
          <a:lstStyle/>
          <a:p>
            <a:r>
              <a:rPr lang="en-US" dirty="0" smtClean="0"/>
              <a:t>Economic</a:t>
            </a:r>
            <a:endParaRPr lang="en-US" dirty="0"/>
          </a:p>
        </p:txBody>
      </p:sp>
      <p:sp>
        <p:nvSpPr>
          <p:cNvPr id="3" name="Content Placeholder 2"/>
          <p:cNvSpPr>
            <a:spLocks noGrp="1"/>
          </p:cNvSpPr>
          <p:nvPr>
            <p:ph idx="1"/>
          </p:nvPr>
        </p:nvSpPr>
        <p:spPr>
          <a:xfrm>
            <a:off x="391886" y="1227909"/>
            <a:ext cx="11704320" cy="5081451"/>
          </a:xfrm>
        </p:spPr>
        <p:txBody>
          <a:bodyPr>
            <a:normAutofit lnSpcReduction="10000"/>
          </a:bodyPr>
          <a:lstStyle/>
          <a:p>
            <a:pPr>
              <a:buFont typeface="Wingdings" panose="05000000000000000000" pitchFamily="2" charset="2"/>
              <a:buChar char="Ø"/>
            </a:pPr>
            <a:r>
              <a:rPr lang="en-US" sz="3600" dirty="0"/>
              <a:t>There are more than 400 different jobs connected to </a:t>
            </a:r>
            <a:r>
              <a:rPr lang="en-US" sz="3600" dirty="0" smtClean="0"/>
              <a:t>the tourism </a:t>
            </a:r>
            <a:r>
              <a:rPr lang="en-US" sz="3600" dirty="0"/>
              <a:t>industry, and they require different skills, experience and education</a:t>
            </a:r>
            <a:r>
              <a:rPr lang="en-US" sz="3600" dirty="0" smtClean="0"/>
              <a:t>.</a:t>
            </a:r>
          </a:p>
          <a:p>
            <a:pPr>
              <a:buFont typeface="Wingdings" panose="05000000000000000000" pitchFamily="2" charset="2"/>
              <a:buChar char="Ø"/>
            </a:pPr>
            <a:r>
              <a:rPr lang="en-US" sz="3600" dirty="0"/>
              <a:t>Not only does the tourism industry meet the</a:t>
            </a:r>
          </a:p>
          <a:p>
            <a:r>
              <a:rPr lang="en-US" sz="3600" dirty="0"/>
              <a:t>needs of its </a:t>
            </a:r>
            <a:r>
              <a:rPr lang="en-US" sz="3600" dirty="0" smtClean="0"/>
              <a:t>customers.</a:t>
            </a:r>
            <a:r>
              <a:rPr lang="en-US" sz="3600" dirty="0"/>
              <a:t> </a:t>
            </a:r>
            <a:r>
              <a:rPr lang="en-US" sz="3600" dirty="0" smtClean="0"/>
              <a:t> It promotes local businesses.</a:t>
            </a:r>
          </a:p>
          <a:p>
            <a:pPr lvl="0" algn="ctr">
              <a:buClr>
                <a:srgbClr val="1CADE4"/>
              </a:buClr>
            </a:pPr>
            <a:r>
              <a:rPr lang="en-US" b="1" dirty="0">
                <a:solidFill>
                  <a:prstClr val="black"/>
                </a:solidFill>
              </a:rPr>
              <a:t>Tourism in Canada</a:t>
            </a:r>
            <a:endParaRPr lang="en-US" dirty="0">
              <a:solidFill>
                <a:prstClr val="black"/>
              </a:solidFill>
            </a:endParaRPr>
          </a:p>
          <a:p>
            <a:pPr lvl="0" algn="ctr">
              <a:buClr>
                <a:srgbClr val="1CADE4"/>
              </a:buClr>
            </a:pPr>
            <a:r>
              <a:rPr lang="en-US" dirty="0">
                <a:solidFill>
                  <a:prstClr val="black"/>
                </a:solidFill>
              </a:rPr>
              <a:t>Provides 1.7 million jobs to Canadians</a:t>
            </a:r>
          </a:p>
          <a:p>
            <a:pPr lvl="0" algn="ctr">
              <a:buClr>
                <a:srgbClr val="1CADE4"/>
              </a:buClr>
            </a:pPr>
            <a:r>
              <a:rPr lang="en-US" dirty="0">
                <a:solidFill>
                  <a:prstClr val="black"/>
                </a:solidFill>
              </a:rPr>
              <a:t>Accounts for 1 out of 11 jobs in Canada</a:t>
            </a:r>
          </a:p>
          <a:p>
            <a:pPr lvl="0" algn="ctr">
              <a:buClr>
                <a:srgbClr val="1CADE4"/>
              </a:buClr>
            </a:pPr>
            <a:r>
              <a:rPr lang="en-US" dirty="0">
                <a:solidFill>
                  <a:prstClr val="black"/>
                </a:solidFill>
              </a:rPr>
              <a:t>Accounts for 5.2% of total businesses across Canada</a:t>
            </a:r>
          </a:p>
          <a:p>
            <a:pPr lvl="0" algn="ctr">
              <a:buClr>
                <a:srgbClr val="1CADE4"/>
              </a:buClr>
            </a:pPr>
            <a:r>
              <a:rPr lang="en-US" dirty="0">
                <a:solidFill>
                  <a:prstClr val="black"/>
                </a:solidFill>
              </a:rPr>
              <a:t>Is worth </a:t>
            </a:r>
            <a:r>
              <a:rPr lang="en-US" b="1" dirty="0">
                <a:solidFill>
                  <a:prstClr val="black"/>
                </a:solidFill>
              </a:rPr>
              <a:t>$90.3 billion</a:t>
            </a:r>
            <a:r>
              <a:rPr lang="en-US" dirty="0">
                <a:solidFill>
                  <a:prstClr val="black"/>
                </a:solidFill>
              </a:rPr>
              <a:t> dollars</a:t>
            </a:r>
          </a:p>
          <a:p>
            <a:pPr algn="ctr"/>
            <a:endParaRPr lang="en-US" sz="3600" dirty="0"/>
          </a:p>
          <a:p>
            <a:pPr>
              <a:buFont typeface="Wingdings" panose="05000000000000000000" pitchFamily="2" charset="2"/>
              <a:buChar char="Ø"/>
            </a:pPr>
            <a:endParaRPr lang="en-US" sz="3600" dirty="0"/>
          </a:p>
        </p:txBody>
      </p:sp>
    </p:spTree>
    <p:extLst>
      <p:ext uri="{BB962C8B-B14F-4D97-AF65-F5344CB8AC3E}">
        <p14:creationId xmlns:p14="http://schemas.microsoft.com/office/powerpoint/2010/main" val="298268339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a:t>
            </a:r>
            <a:endParaRPr lang="en-US" dirty="0"/>
          </a:p>
        </p:txBody>
      </p:sp>
      <p:sp>
        <p:nvSpPr>
          <p:cNvPr id="3" name="Content Placeholder 2"/>
          <p:cNvSpPr>
            <a:spLocks noGrp="1"/>
          </p:cNvSpPr>
          <p:nvPr>
            <p:ph idx="1"/>
          </p:nvPr>
        </p:nvSpPr>
        <p:spPr/>
        <p:txBody>
          <a:bodyPr>
            <a:normAutofit/>
          </a:bodyPr>
          <a:lstStyle/>
          <a:p>
            <a:endParaRPr lang="en-US" dirty="0"/>
          </a:p>
          <a:p>
            <a:pPr>
              <a:buFont typeface="Wingdings" panose="05000000000000000000" pitchFamily="2" charset="2"/>
              <a:buChar char="Ø"/>
            </a:pPr>
            <a:r>
              <a:rPr lang="en-US" sz="3200" dirty="0" smtClean="0"/>
              <a:t>Promotes local area, province and country</a:t>
            </a:r>
          </a:p>
          <a:p>
            <a:pPr>
              <a:buFont typeface="Wingdings" panose="05000000000000000000" pitchFamily="2" charset="2"/>
              <a:buChar char="Ø"/>
            </a:pPr>
            <a:r>
              <a:rPr lang="en-US" sz="3200" dirty="0" smtClean="0"/>
              <a:t>Promotes culture and history of the area</a:t>
            </a:r>
            <a:endParaRPr lang="en-US" sz="6700" dirty="0" smtClean="0"/>
          </a:p>
          <a:p>
            <a:endParaRPr lang="en-US" dirty="0"/>
          </a:p>
          <a:p>
            <a:endParaRPr lang="en-US" dirty="0" smtClean="0"/>
          </a:p>
          <a:p>
            <a:endParaRPr lang="en-US" dirty="0"/>
          </a:p>
          <a:p>
            <a:r>
              <a:rPr lang="en-US" dirty="0" smtClean="0"/>
              <a:t> </a:t>
            </a:r>
            <a:endParaRPr lang="en-US" dirty="0"/>
          </a:p>
        </p:txBody>
      </p:sp>
    </p:spTree>
    <p:extLst>
      <p:ext uri="{BB962C8B-B14F-4D97-AF65-F5344CB8AC3E}">
        <p14:creationId xmlns:p14="http://schemas.microsoft.com/office/powerpoint/2010/main" val="210113156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a:t>
            </a:r>
            <a:endParaRPr lang="en-US" dirty="0"/>
          </a:p>
        </p:txBody>
      </p:sp>
      <p:sp>
        <p:nvSpPr>
          <p:cNvPr id="3" name="Content Placeholder 2"/>
          <p:cNvSpPr>
            <a:spLocks noGrp="1"/>
          </p:cNvSpPr>
          <p:nvPr>
            <p:ph idx="1"/>
          </p:nvPr>
        </p:nvSpPr>
        <p:spPr/>
        <p:txBody>
          <a:bodyPr>
            <a:normAutofit/>
          </a:bodyPr>
          <a:lstStyle/>
          <a:p>
            <a:r>
              <a:rPr lang="en-US" sz="3600" dirty="0"/>
              <a:t>The International </a:t>
            </a:r>
            <a:r>
              <a:rPr lang="en-US" sz="3600" dirty="0" smtClean="0"/>
              <a:t>Ecotourism Society </a:t>
            </a:r>
            <a:r>
              <a:rPr lang="en-US" sz="3600" dirty="0"/>
              <a:t>defines </a:t>
            </a:r>
            <a:r>
              <a:rPr lang="en-US" sz="3600" dirty="0" smtClean="0"/>
              <a:t>ecotourism</a:t>
            </a:r>
          </a:p>
          <a:p>
            <a:endParaRPr lang="en-US" sz="3600" dirty="0"/>
          </a:p>
          <a:p>
            <a:pPr>
              <a:buFont typeface="Wingdings" panose="05000000000000000000" pitchFamily="2" charset="2"/>
              <a:buChar char="Ø"/>
            </a:pPr>
            <a:r>
              <a:rPr lang="en-US" sz="3600" dirty="0"/>
              <a:t>as "responsible travel to natural areas that conserves </a:t>
            </a:r>
            <a:r>
              <a:rPr lang="en-US" sz="3600" dirty="0" smtClean="0"/>
              <a:t>the environment </a:t>
            </a:r>
            <a:r>
              <a:rPr lang="en-US" sz="3600" dirty="0"/>
              <a:t>and sustains the </a:t>
            </a:r>
            <a:r>
              <a:rPr lang="en-US" sz="3600" dirty="0" smtClean="0"/>
              <a:t>wellbeing of </a:t>
            </a:r>
            <a:r>
              <a:rPr lang="en-US" sz="3600" dirty="0"/>
              <a:t>local people."</a:t>
            </a:r>
          </a:p>
        </p:txBody>
      </p:sp>
    </p:spTree>
    <p:extLst>
      <p:ext uri="{BB962C8B-B14F-4D97-AF65-F5344CB8AC3E}">
        <p14:creationId xmlns:p14="http://schemas.microsoft.com/office/powerpoint/2010/main" val="27085551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72430"/>
          </a:xfrm>
        </p:spPr>
        <p:txBody>
          <a:bodyPr>
            <a:normAutofit fontScale="90000"/>
          </a:bodyPr>
          <a:lstStyle/>
          <a:p>
            <a:endParaRPr lang="en-US" dirty="0"/>
          </a:p>
        </p:txBody>
      </p:sp>
      <p:sp>
        <p:nvSpPr>
          <p:cNvPr id="3" name="Content Placeholder 2"/>
          <p:cNvSpPr>
            <a:spLocks noGrp="1"/>
          </p:cNvSpPr>
          <p:nvPr>
            <p:ph idx="1"/>
          </p:nvPr>
        </p:nvSpPr>
        <p:spPr>
          <a:xfrm>
            <a:off x="206477" y="427703"/>
            <a:ext cx="11985523" cy="6120581"/>
          </a:xfrm>
        </p:spPr>
        <p:txBody>
          <a:bodyPr/>
          <a:lstStyle/>
          <a:p>
            <a:r>
              <a:rPr lang="en-US" b="1" dirty="0"/>
              <a:t>Ecotourism</a:t>
            </a:r>
          </a:p>
          <a:p>
            <a:r>
              <a:rPr lang="en-US" dirty="0"/>
              <a:t>The International Ecotourism Society defines ecotourism as "responsible travel to natural areas that conserves the environment, sustains the well-being of local people, and involves interpretation and education."</a:t>
            </a:r>
          </a:p>
          <a:p>
            <a:r>
              <a:rPr lang="en-US" b="1" dirty="0"/>
              <a:t>Green tourism</a:t>
            </a:r>
          </a:p>
          <a:p>
            <a:r>
              <a:rPr lang="en-US" dirty="0"/>
              <a:t>Green tourism is a certification rating given to an organization’s sustainability performance against a set of criteria that are aligned with the Global Sustainable Tourism Council Criteria. An organization’s score determines their award level: Bronze, Silver or Gold</a:t>
            </a:r>
            <a:r>
              <a:rPr lang="en-US" dirty="0" smtClean="0"/>
              <a:t>.</a:t>
            </a:r>
          </a:p>
          <a:p>
            <a:r>
              <a:rPr lang="en-US" b="1" dirty="0" err="1" smtClean="0"/>
              <a:t>Agrotourism</a:t>
            </a:r>
            <a:endParaRPr lang="en-US" b="1" dirty="0"/>
          </a:p>
          <a:p>
            <a:r>
              <a:rPr lang="en-US" dirty="0" err="1"/>
              <a:t>Agrotourism</a:t>
            </a:r>
            <a:r>
              <a:rPr lang="en-US" dirty="0"/>
              <a:t> consists of tourists participating in rural culture. Tourists work voluntarily on a farm and participate in the local culture.</a:t>
            </a:r>
          </a:p>
          <a:p>
            <a:endParaRPr lang="en-US" dirty="0"/>
          </a:p>
          <a:p>
            <a:endParaRPr lang="en-US" dirty="0"/>
          </a:p>
        </p:txBody>
      </p:sp>
    </p:spTree>
    <p:extLst>
      <p:ext uri="{BB962C8B-B14F-4D97-AF65-F5344CB8AC3E}">
        <p14:creationId xmlns:p14="http://schemas.microsoft.com/office/powerpoint/2010/main" val="7513688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Environmental Impact:</a:t>
            </a:r>
            <a:r>
              <a:rPr lang="en-CA" dirty="0"/>
              <a:t/>
            </a:r>
            <a:br>
              <a:rPr lang="en-CA" dirty="0"/>
            </a:br>
            <a:endParaRPr lang="en-CA" dirty="0"/>
          </a:p>
        </p:txBody>
      </p:sp>
      <p:sp>
        <p:nvSpPr>
          <p:cNvPr id="3" name="Content Placeholder 2"/>
          <p:cNvSpPr>
            <a:spLocks noGrp="1"/>
          </p:cNvSpPr>
          <p:nvPr>
            <p:ph idx="1"/>
          </p:nvPr>
        </p:nvSpPr>
        <p:spPr/>
        <p:txBody>
          <a:bodyPr>
            <a:normAutofit/>
          </a:bodyPr>
          <a:lstStyle/>
          <a:p>
            <a:pPr lvl="0"/>
            <a:r>
              <a:rPr lang="en-US" sz="2800" dirty="0" smtClean="0"/>
              <a:t>Water </a:t>
            </a:r>
            <a:r>
              <a:rPr lang="en-US" sz="2800" dirty="0"/>
              <a:t>Resources</a:t>
            </a:r>
            <a:endParaRPr lang="en-CA" sz="2800" dirty="0"/>
          </a:p>
          <a:p>
            <a:pPr lvl="0"/>
            <a:r>
              <a:rPr lang="en-US" sz="2800" dirty="0"/>
              <a:t>Land and Air resources</a:t>
            </a:r>
            <a:endParaRPr lang="en-CA" sz="2800" dirty="0"/>
          </a:p>
          <a:p>
            <a:pPr lvl="0"/>
            <a:r>
              <a:rPr lang="en-US" sz="2800" dirty="0"/>
              <a:t>Waste disposal</a:t>
            </a:r>
            <a:endParaRPr lang="en-CA" sz="2800" dirty="0"/>
          </a:p>
          <a:p>
            <a:pPr lvl="0"/>
            <a:r>
              <a:rPr lang="en-US" sz="2800" dirty="0"/>
              <a:t>Threatened locations</a:t>
            </a:r>
            <a:endParaRPr lang="en-CA" sz="2800" dirty="0"/>
          </a:p>
          <a:p>
            <a:pPr lvl="0"/>
            <a:r>
              <a:rPr lang="en-US" sz="2800" dirty="0"/>
              <a:t>Noise pollution</a:t>
            </a:r>
            <a:endParaRPr lang="en-CA" sz="2800" dirty="0"/>
          </a:p>
          <a:p>
            <a:pPr lvl="0"/>
            <a:r>
              <a:rPr lang="en-US" sz="2800" dirty="0"/>
              <a:t>Visual pollution</a:t>
            </a:r>
            <a:endParaRPr lang="en-CA" sz="2800" dirty="0"/>
          </a:p>
          <a:p>
            <a:endParaRPr lang="en-CA" sz="2800" dirty="0"/>
          </a:p>
        </p:txBody>
      </p:sp>
    </p:spTree>
    <p:extLst>
      <p:ext uri="{BB962C8B-B14F-4D97-AF65-F5344CB8AC3E}">
        <p14:creationId xmlns:p14="http://schemas.microsoft.com/office/powerpoint/2010/main" val="11358003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Promoting your area and return Tourists</a:t>
            </a:r>
            <a:endParaRPr lang="en-US" dirty="0"/>
          </a:p>
        </p:txBody>
      </p:sp>
      <p:sp>
        <p:nvSpPr>
          <p:cNvPr id="3" name="Content Placeholder 2"/>
          <p:cNvSpPr>
            <a:spLocks noGrp="1"/>
          </p:cNvSpPr>
          <p:nvPr>
            <p:ph idx="1"/>
          </p:nvPr>
        </p:nvSpPr>
        <p:spPr>
          <a:xfrm>
            <a:off x="1024128" y="1828801"/>
            <a:ext cx="9720073" cy="4906850"/>
          </a:xfrm>
        </p:spPr>
        <p:txBody>
          <a:bodyPr>
            <a:normAutofit lnSpcReduction="10000"/>
          </a:bodyPr>
          <a:lstStyle/>
          <a:p>
            <a:pPr>
              <a:buFont typeface="Wingdings" panose="05000000000000000000" pitchFamily="2" charset="2"/>
              <a:buChar char="Ø"/>
            </a:pPr>
            <a:r>
              <a:rPr lang="en-US" sz="3200" dirty="0" smtClean="0"/>
              <a:t>Everyone can contribute to making tourists feel welcome, and help to ensure that they keep returning.</a:t>
            </a:r>
          </a:p>
          <a:p>
            <a:pPr marL="0" indent="0">
              <a:buNone/>
            </a:pPr>
            <a:endParaRPr lang="en-US" sz="3200" dirty="0" smtClean="0"/>
          </a:p>
          <a:p>
            <a:pPr>
              <a:buFont typeface="Wingdings" panose="05000000000000000000" pitchFamily="2" charset="2"/>
              <a:buChar char="Ø"/>
            </a:pPr>
            <a:r>
              <a:rPr lang="en-US" sz="3200" dirty="0" smtClean="0"/>
              <a:t> Locals, just like tourism employees, become ambassadors. We all contribute to the positive impression that a visitor has of our beautiful surroundings.</a:t>
            </a:r>
          </a:p>
          <a:p>
            <a:pPr marL="0" indent="0">
              <a:buNone/>
            </a:pPr>
            <a:endParaRPr lang="en-US" sz="3200" dirty="0" smtClean="0"/>
          </a:p>
          <a:p>
            <a:pPr>
              <a:buFont typeface="Wingdings" panose="05000000000000000000" pitchFamily="2" charset="2"/>
              <a:buChar char="Ø"/>
            </a:pPr>
            <a:r>
              <a:rPr lang="en-US" sz="3200" dirty="0" smtClean="0"/>
              <a:t>You can get involved in tourism from an early age—after all, two out of every five tourism workers are between 15 and 24 years of age.</a:t>
            </a:r>
          </a:p>
          <a:p>
            <a:pPr>
              <a:buFont typeface="Wingdings" panose="05000000000000000000" pitchFamily="2" charset="2"/>
              <a:buChar char="Ø"/>
            </a:pPr>
            <a:endParaRPr lang="en-US" sz="3200" dirty="0" smtClean="0"/>
          </a:p>
          <a:p>
            <a:pPr>
              <a:buFont typeface="Wingdings" panose="05000000000000000000" pitchFamily="2" charset="2"/>
              <a:buChar char="Ø"/>
            </a:pPr>
            <a:endParaRPr lang="en-US" sz="3200" dirty="0"/>
          </a:p>
        </p:txBody>
      </p:sp>
    </p:spTree>
    <p:extLst>
      <p:ext uri="{BB962C8B-B14F-4D97-AF65-F5344CB8AC3E}">
        <p14:creationId xmlns:p14="http://schemas.microsoft.com/office/powerpoint/2010/main" val="11086227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609403"/>
          </a:xfrm>
        </p:spPr>
        <p:txBody>
          <a:bodyPr>
            <a:normAutofit fontScale="90000"/>
          </a:bodyPr>
          <a:lstStyle/>
          <a:p>
            <a:r>
              <a:rPr lang="en-US" dirty="0"/>
              <a:t>what might a travel experience look like in 100 years?</a:t>
            </a:r>
          </a:p>
        </p:txBody>
      </p:sp>
      <p:sp>
        <p:nvSpPr>
          <p:cNvPr id="3" name="Content Placeholder 2"/>
          <p:cNvSpPr>
            <a:spLocks noGrp="1"/>
          </p:cNvSpPr>
          <p:nvPr>
            <p:ph idx="1"/>
          </p:nvPr>
        </p:nvSpPr>
        <p:spPr>
          <a:xfrm>
            <a:off x="324465" y="1519084"/>
            <a:ext cx="11649821" cy="5073305"/>
          </a:xfrm>
        </p:spPr>
        <p:txBody>
          <a:bodyPr>
            <a:normAutofit fontScale="92500" lnSpcReduction="10000"/>
          </a:bodyPr>
          <a:lstStyle/>
          <a:p>
            <a:r>
              <a:rPr lang="en-US" b="1" dirty="0"/>
              <a:t>Changes in </a:t>
            </a:r>
            <a:r>
              <a:rPr lang="en-US" b="1" dirty="0" smtClean="0"/>
              <a:t>technology</a:t>
            </a:r>
          </a:p>
          <a:p>
            <a:r>
              <a:rPr lang="en-US" dirty="0" smtClean="0"/>
              <a:t>What </a:t>
            </a:r>
            <a:r>
              <a:rPr lang="en-US" dirty="0"/>
              <a:t>innovations in technology are likely when you consider current trends?</a:t>
            </a:r>
          </a:p>
          <a:p>
            <a:r>
              <a:rPr lang="en-US" dirty="0"/>
              <a:t>Will online hackers disrupt the online economy? How might that impact the travel industry?</a:t>
            </a:r>
          </a:p>
          <a:p>
            <a:r>
              <a:rPr lang="en-US" b="1" dirty="0"/>
              <a:t>Changes in the </a:t>
            </a:r>
            <a:r>
              <a:rPr lang="en-US" b="1" dirty="0" smtClean="0"/>
              <a:t>environment</a:t>
            </a:r>
          </a:p>
          <a:p>
            <a:r>
              <a:rPr lang="en-US" dirty="0" smtClean="0"/>
              <a:t>Will </a:t>
            </a:r>
            <a:r>
              <a:rPr lang="en-US" dirty="0"/>
              <a:t>the world manage climate change?</a:t>
            </a:r>
          </a:p>
          <a:p>
            <a:r>
              <a:rPr lang="en-US" dirty="0"/>
              <a:t>Will air pollution restrict the amount of travel?</a:t>
            </a:r>
          </a:p>
          <a:p>
            <a:r>
              <a:rPr lang="en-US" dirty="0"/>
              <a:t>Will ocean beaches disappear as water rises?</a:t>
            </a:r>
          </a:p>
          <a:p>
            <a:r>
              <a:rPr lang="en-US" dirty="0"/>
              <a:t>Will we even have clean water to drink?</a:t>
            </a:r>
          </a:p>
          <a:p>
            <a:r>
              <a:rPr lang="en-US" b="1" dirty="0"/>
              <a:t>Changes in the </a:t>
            </a:r>
            <a:r>
              <a:rPr lang="en-US" b="1" dirty="0" smtClean="0"/>
              <a:t>economy</a:t>
            </a:r>
          </a:p>
          <a:p>
            <a:r>
              <a:rPr lang="en-US" dirty="0" smtClean="0"/>
              <a:t>Will </a:t>
            </a:r>
            <a:r>
              <a:rPr lang="en-US" dirty="0"/>
              <a:t>the rich keep getting richer and the poor keep getting poorer or will wealth be distributed more equally?</a:t>
            </a:r>
          </a:p>
          <a:p>
            <a:r>
              <a:rPr lang="en-US" dirty="0"/>
              <a:t>Will robots disrupt the economy so that there is significant unemployment?</a:t>
            </a:r>
          </a:p>
          <a:p>
            <a:r>
              <a:rPr lang="en-US" dirty="0"/>
              <a:t>Will the green economy provide new employment?</a:t>
            </a:r>
          </a:p>
          <a:p>
            <a:endParaRPr lang="en-US" dirty="0"/>
          </a:p>
        </p:txBody>
      </p:sp>
    </p:spTree>
    <p:extLst>
      <p:ext uri="{BB962C8B-B14F-4D97-AF65-F5344CB8AC3E}">
        <p14:creationId xmlns:p14="http://schemas.microsoft.com/office/powerpoint/2010/main" val="107758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03240"/>
            <a:ext cx="9720072" cy="1297858"/>
          </a:xfrm>
        </p:spPr>
        <p:txBody>
          <a:bodyPr>
            <a:normAutofit fontScale="90000"/>
          </a:bodyPr>
          <a:lstStyle/>
          <a:p>
            <a:r>
              <a:rPr lang="en-US" dirty="0"/>
              <a:t>what might a travel experience look like in 100 years?</a:t>
            </a:r>
          </a:p>
        </p:txBody>
      </p:sp>
      <p:sp>
        <p:nvSpPr>
          <p:cNvPr id="3" name="Content Placeholder 2"/>
          <p:cNvSpPr>
            <a:spLocks noGrp="1"/>
          </p:cNvSpPr>
          <p:nvPr>
            <p:ph idx="1"/>
          </p:nvPr>
        </p:nvSpPr>
        <p:spPr>
          <a:xfrm>
            <a:off x="200298" y="1401098"/>
            <a:ext cx="11260182" cy="5260959"/>
          </a:xfrm>
        </p:spPr>
        <p:txBody>
          <a:bodyPr>
            <a:normAutofit lnSpcReduction="10000"/>
          </a:bodyPr>
          <a:lstStyle/>
          <a:p>
            <a:r>
              <a:rPr lang="en-US" b="1" dirty="0"/>
              <a:t>Changes in </a:t>
            </a:r>
            <a:r>
              <a:rPr lang="en-US" b="1" dirty="0" smtClean="0"/>
              <a:t>values</a:t>
            </a:r>
          </a:p>
          <a:p>
            <a:r>
              <a:rPr lang="en-US" dirty="0" smtClean="0"/>
              <a:t>A </a:t>
            </a:r>
            <a:r>
              <a:rPr lang="en-US" dirty="0"/>
              <a:t>recent trend has more people buying local and travelling local to reduce their environmental footprint. </a:t>
            </a:r>
            <a:endParaRPr lang="en-US" dirty="0" smtClean="0"/>
          </a:p>
          <a:p>
            <a:r>
              <a:rPr lang="en-US" dirty="0" smtClean="0"/>
              <a:t>Will </a:t>
            </a:r>
            <a:r>
              <a:rPr lang="en-US" dirty="0"/>
              <a:t>the current trend of reducing your environmental footprint impact tourism?</a:t>
            </a:r>
          </a:p>
          <a:p>
            <a:r>
              <a:rPr lang="en-US" dirty="0"/>
              <a:t>Will people continue to seek adventure and new experiences?</a:t>
            </a:r>
          </a:p>
          <a:p>
            <a:r>
              <a:rPr lang="en-US" b="1" dirty="0"/>
              <a:t>Changes in </a:t>
            </a:r>
            <a:r>
              <a:rPr lang="en-US" b="1" dirty="0" smtClean="0"/>
              <a:t>politics</a:t>
            </a:r>
          </a:p>
          <a:p>
            <a:r>
              <a:rPr lang="en-US" dirty="0" smtClean="0"/>
              <a:t>Will </a:t>
            </a:r>
            <a:r>
              <a:rPr lang="en-US" dirty="0"/>
              <a:t>governments do more to protect the environment by heavily taxing the industry and making travel only for the wealthy?</a:t>
            </a:r>
          </a:p>
          <a:p>
            <a:r>
              <a:rPr lang="en-US" dirty="0"/>
              <a:t>Will some countries close their borders to </a:t>
            </a:r>
            <a:r>
              <a:rPr lang="en-US" dirty="0" err="1"/>
              <a:t>travellers</a:t>
            </a:r>
            <a:r>
              <a:rPr lang="en-US" dirty="0"/>
              <a:t>?</a:t>
            </a:r>
          </a:p>
          <a:p>
            <a:r>
              <a:rPr lang="en-US" dirty="0"/>
              <a:t>What type of passport will you need to travel to another country?</a:t>
            </a:r>
          </a:p>
          <a:p>
            <a:r>
              <a:rPr lang="en-US" dirty="0"/>
              <a:t>What types of security will be in place when travelling?</a:t>
            </a:r>
          </a:p>
          <a:p>
            <a:r>
              <a:rPr lang="en-US" dirty="0"/>
              <a:t>Will the world be a safer place or a more dangerous place to travel?</a:t>
            </a:r>
          </a:p>
          <a:p>
            <a:endParaRPr lang="en-US" dirty="0"/>
          </a:p>
        </p:txBody>
      </p:sp>
    </p:spTree>
    <p:extLst>
      <p:ext uri="{BB962C8B-B14F-4D97-AF65-F5344CB8AC3E}">
        <p14:creationId xmlns:p14="http://schemas.microsoft.com/office/powerpoint/2010/main" val="10845613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05" y="103239"/>
            <a:ext cx="11149781" cy="811161"/>
          </a:xfrm>
        </p:spPr>
        <p:txBody>
          <a:bodyPr>
            <a:noAutofit/>
          </a:bodyPr>
          <a:lstStyle/>
          <a:p>
            <a:r>
              <a:rPr lang="en-US" sz="2800" dirty="0"/>
              <a:t>If the World Wide Web has only been around for 30 years, and airplane travel has only been accessible for 60 years, what will the future look like in 100 years!</a:t>
            </a:r>
            <a:br>
              <a:rPr lang="en-US" sz="2800" dirty="0"/>
            </a:br>
            <a:endParaRPr lang="en-US" sz="2800" dirty="0"/>
          </a:p>
        </p:txBody>
      </p:sp>
      <p:sp>
        <p:nvSpPr>
          <p:cNvPr id="3" name="Content Placeholder 2"/>
          <p:cNvSpPr>
            <a:spLocks noGrp="1"/>
          </p:cNvSpPr>
          <p:nvPr>
            <p:ph idx="1"/>
          </p:nvPr>
        </p:nvSpPr>
        <p:spPr>
          <a:xfrm>
            <a:off x="117986" y="693174"/>
            <a:ext cx="11887201" cy="6164826"/>
          </a:xfrm>
        </p:spPr>
        <p:txBody>
          <a:bodyPr>
            <a:normAutofit lnSpcReduction="10000"/>
          </a:bodyPr>
          <a:lstStyle/>
          <a:p>
            <a:r>
              <a:rPr lang="en-US" sz="2400" dirty="0" smtClean="0"/>
              <a:t>Pick </a:t>
            </a:r>
            <a:r>
              <a:rPr lang="en-US" sz="2400" dirty="0"/>
              <a:t>two influences from the above categories that you think will have the most significant impact on the way we’ll live hundred years from now</a:t>
            </a:r>
            <a:r>
              <a:rPr lang="en-US" sz="2400" b="1" dirty="0"/>
              <a:t>. Briefly list the reasons why you chose your selected categories. </a:t>
            </a:r>
            <a:endParaRPr lang="en-US" sz="2400" b="1" dirty="0" smtClean="0"/>
          </a:p>
          <a:p>
            <a:r>
              <a:rPr lang="en-US" sz="2400" dirty="0" smtClean="0"/>
              <a:t>List </a:t>
            </a:r>
            <a:r>
              <a:rPr lang="en-US" sz="2400" dirty="0"/>
              <a:t>three significant changes for each of the categories you selected with a short description of the change. </a:t>
            </a:r>
            <a:endParaRPr lang="en-US" sz="2400" dirty="0" smtClean="0"/>
          </a:p>
          <a:p>
            <a:r>
              <a:rPr lang="en-US" sz="2400" b="1" dirty="0" smtClean="0"/>
              <a:t>Pick </a:t>
            </a:r>
            <a:r>
              <a:rPr lang="en-US" sz="2400" b="1" dirty="0"/>
              <a:t>a travel experience you would like to take during this future time period.</a:t>
            </a:r>
            <a:r>
              <a:rPr lang="en-US" sz="2400" dirty="0"/>
              <a:t> Describe how the changes will impact your travel experience. Be creative and imaginative! Based on the changes, include the following</a:t>
            </a:r>
            <a:r>
              <a:rPr lang="en-US" sz="2400" dirty="0" smtClean="0"/>
              <a:t>:</a:t>
            </a:r>
          </a:p>
          <a:p>
            <a:endParaRPr lang="en-US" dirty="0"/>
          </a:p>
          <a:p>
            <a:pPr lvl="1"/>
            <a:r>
              <a:rPr lang="en-US" sz="2800" dirty="0"/>
              <a:t>Your destination and why you chose it </a:t>
            </a:r>
            <a:endParaRPr lang="en-US" sz="2800" dirty="0" smtClean="0"/>
          </a:p>
          <a:p>
            <a:pPr lvl="1"/>
            <a:r>
              <a:rPr lang="en-US" sz="2800" dirty="0" smtClean="0"/>
              <a:t>How </a:t>
            </a:r>
            <a:r>
              <a:rPr lang="en-US" sz="2800" dirty="0"/>
              <a:t>you booked your travel and the means in which you travelled to your </a:t>
            </a:r>
            <a:r>
              <a:rPr lang="en-US" sz="2800" dirty="0" smtClean="0"/>
              <a:t>destination?</a:t>
            </a:r>
          </a:p>
          <a:p>
            <a:pPr lvl="1"/>
            <a:r>
              <a:rPr lang="en-US" sz="2800" dirty="0" smtClean="0"/>
              <a:t>Where </a:t>
            </a:r>
            <a:r>
              <a:rPr lang="en-US" sz="2800" dirty="0"/>
              <a:t>you stayed and the types of meals </a:t>
            </a:r>
            <a:r>
              <a:rPr lang="en-US" sz="2800" dirty="0" smtClean="0"/>
              <a:t>available? </a:t>
            </a:r>
            <a:endParaRPr lang="en-US" sz="2800" dirty="0"/>
          </a:p>
          <a:p>
            <a:pPr lvl="1"/>
            <a:r>
              <a:rPr lang="en-US" sz="2800" dirty="0"/>
              <a:t>What amenities were included in your </a:t>
            </a:r>
            <a:r>
              <a:rPr lang="en-US" sz="2800" dirty="0" smtClean="0"/>
              <a:t>accommodations?</a:t>
            </a:r>
            <a:endParaRPr lang="en-US" sz="2800" dirty="0"/>
          </a:p>
          <a:p>
            <a:pPr lvl="1"/>
            <a:r>
              <a:rPr lang="en-US" sz="2800" dirty="0"/>
              <a:t>Describe two different experiences during your trip. </a:t>
            </a:r>
          </a:p>
          <a:p>
            <a:endParaRPr lang="en-US" dirty="0"/>
          </a:p>
        </p:txBody>
      </p:sp>
    </p:spTree>
    <p:extLst>
      <p:ext uri="{BB962C8B-B14F-4D97-AF65-F5344CB8AC3E}">
        <p14:creationId xmlns:p14="http://schemas.microsoft.com/office/powerpoint/2010/main" val="15826664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flipV="1">
            <a:off x="1024128" y="522514"/>
            <a:ext cx="9720072" cy="62702"/>
          </a:xfrm>
        </p:spPr>
        <p:txBody>
          <a:bodyPr>
            <a:normAutofit fontScale="90000"/>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93185" y="8391"/>
            <a:ext cx="4022725" cy="4022725"/>
          </a:xfrm>
          <a:prstGeom prst="rect">
            <a:avLst/>
          </a:prstGeom>
        </p:spPr>
      </p:pic>
      <p:pic>
        <p:nvPicPr>
          <p:cNvPr id="5" name="Picture 4"/>
          <p:cNvPicPr>
            <a:picLocks noChangeAspect="1"/>
          </p:cNvPicPr>
          <p:nvPr/>
        </p:nvPicPr>
        <p:blipFill>
          <a:blip r:embed="rId3"/>
          <a:stretch>
            <a:fillRect/>
          </a:stretch>
        </p:blipFill>
        <p:spPr>
          <a:xfrm>
            <a:off x="9187543" y="8391"/>
            <a:ext cx="3004457" cy="5826034"/>
          </a:xfrm>
          <a:prstGeom prst="rect">
            <a:avLst/>
          </a:prstGeom>
        </p:spPr>
      </p:pic>
      <p:pic>
        <p:nvPicPr>
          <p:cNvPr id="6" name="Picture 5"/>
          <p:cNvPicPr>
            <a:picLocks noChangeAspect="1"/>
          </p:cNvPicPr>
          <p:nvPr/>
        </p:nvPicPr>
        <p:blipFill>
          <a:blip r:embed="rId4"/>
          <a:stretch>
            <a:fillRect/>
          </a:stretch>
        </p:blipFill>
        <p:spPr>
          <a:xfrm>
            <a:off x="2481943" y="4545240"/>
            <a:ext cx="4441371" cy="2080364"/>
          </a:xfrm>
          <a:prstGeom prst="rect">
            <a:avLst/>
          </a:prstGeom>
        </p:spPr>
      </p:pic>
      <p:pic>
        <p:nvPicPr>
          <p:cNvPr id="7" name="Picture 6"/>
          <p:cNvPicPr>
            <a:picLocks noChangeAspect="1"/>
          </p:cNvPicPr>
          <p:nvPr/>
        </p:nvPicPr>
        <p:blipFill>
          <a:blip r:embed="rId5"/>
          <a:stretch>
            <a:fillRect/>
          </a:stretch>
        </p:blipFill>
        <p:spPr>
          <a:xfrm>
            <a:off x="5122839" y="1291454"/>
            <a:ext cx="3054510" cy="2165849"/>
          </a:xfrm>
          <a:prstGeom prst="rect">
            <a:avLst/>
          </a:prstGeom>
        </p:spPr>
      </p:pic>
    </p:spTree>
    <p:extLst>
      <p:ext uri="{BB962C8B-B14F-4D97-AF65-F5344CB8AC3E}">
        <p14:creationId xmlns:p14="http://schemas.microsoft.com/office/powerpoint/2010/main" val="616462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Assignment</a:t>
            </a:r>
            <a:endParaRPr lang="en-US" dirty="0"/>
          </a:p>
        </p:txBody>
      </p:sp>
      <p:sp>
        <p:nvSpPr>
          <p:cNvPr id="3" name="Content Placeholder 2"/>
          <p:cNvSpPr>
            <a:spLocks noGrp="1"/>
          </p:cNvSpPr>
          <p:nvPr>
            <p:ph idx="1"/>
          </p:nvPr>
        </p:nvSpPr>
        <p:spPr>
          <a:xfrm>
            <a:off x="501446" y="2286000"/>
            <a:ext cx="10242756" cy="4023360"/>
          </a:xfrm>
        </p:spPr>
        <p:txBody>
          <a:bodyPr>
            <a:normAutofit/>
          </a:bodyPr>
          <a:lstStyle/>
          <a:p>
            <a:pPr>
              <a:buFont typeface="Wingdings" panose="05000000000000000000" pitchFamily="2" charset="2"/>
              <a:buChar char="q"/>
            </a:pPr>
            <a:r>
              <a:rPr lang="en-US" sz="2800" dirty="0"/>
              <a:t>Choose one of the following issues, </a:t>
            </a:r>
            <a:r>
              <a:rPr lang="en-US" sz="2800" b="1" dirty="0" smtClean="0"/>
              <a:t>research both </a:t>
            </a:r>
            <a:r>
              <a:rPr lang="en-US" sz="2800" b="1" dirty="0"/>
              <a:t>pros and cons relating to that issue</a:t>
            </a:r>
            <a:r>
              <a:rPr lang="en-US" sz="2800" dirty="0"/>
              <a:t>, </a:t>
            </a:r>
            <a:r>
              <a:rPr lang="en-US" sz="2800" dirty="0" smtClean="0"/>
              <a:t>and write </a:t>
            </a:r>
            <a:r>
              <a:rPr lang="en-US" sz="2800" dirty="0"/>
              <a:t>a cited paper on it</a:t>
            </a:r>
            <a:r>
              <a:rPr lang="en-US" sz="2800" dirty="0" smtClean="0"/>
              <a:t>.</a:t>
            </a:r>
          </a:p>
          <a:p>
            <a:pPr>
              <a:buFont typeface="Wingdings" panose="05000000000000000000" pitchFamily="2" charset="2"/>
              <a:buChar char="q"/>
            </a:pPr>
            <a:r>
              <a:rPr lang="en-US" sz="2800" dirty="0" smtClean="0"/>
              <a:t> </a:t>
            </a:r>
            <a:r>
              <a:rPr lang="en-US" sz="2800" dirty="0"/>
              <a:t>Support your </a:t>
            </a:r>
            <a:r>
              <a:rPr lang="en-US" sz="2800" dirty="0" smtClean="0"/>
              <a:t>points with </a:t>
            </a:r>
            <a:r>
              <a:rPr lang="en-US" sz="2800" dirty="0"/>
              <a:t>references. Be sure to include </a:t>
            </a:r>
            <a:r>
              <a:rPr lang="en-US" sz="2800" dirty="0" smtClean="0"/>
              <a:t>a bibliography </a:t>
            </a:r>
            <a:r>
              <a:rPr lang="en-US" sz="2800" dirty="0"/>
              <a:t>of the works you consulted </a:t>
            </a:r>
            <a:r>
              <a:rPr lang="en-US" sz="2800" dirty="0" smtClean="0"/>
              <a:t>and a </a:t>
            </a:r>
            <a:r>
              <a:rPr lang="en-US" sz="2800" dirty="0"/>
              <a:t>Works Cited page</a:t>
            </a:r>
            <a:r>
              <a:rPr lang="en-US" sz="2800" dirty="0" smtClean="0"/>
              <a:t>.</a:t>
            </a:r>
            <a:endParaRPr lang="en-US" sz="2800" dirty="0"/>
          </a:p>
        </p:txBody>
      </p:sp>
    </p:spTree>
    <p:extLst>
      <p:ext uri="{BB962C8B-B14F-4D97-AF65-F5344CB8AC3E}">
        <p14:creationId xmlns:p14="http://schemas.microsoft.com/office/powerpoint/2010/main" val="21999134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Issues</a:t>
            </a:r>
            <a:endParaRPr lang="en-US" dirty="0"/>
          </a:p>
        </p:txBody>
      </p:sp>
      <p:sp>
        <p:nvSpPr>
          <p:cNvPr id="3" name="Content Placeholder 2"/>
          <p:cNvSpPr>
            <a:spLocks noGrp="1"/>
          </p:cNvSpPr>
          <p:nvPr>
            <p:ph idx="1"/>
          </p:nvPr>
        </p:nvSpPr>
        <p:spPr/>
        <p:txBody>
          <a:bodyPr>
            <a:normAutofit/>
          </a:bodyPr>
          <a:lstStyle/>
          <a:p>
            <a:r>
              <a:rPr lang="en-US" b="1" dirty="0"/>
              <a:t>Tourism's impact on local </a:t>
            </a:r>
            <a:r>
              <a:rPr lang="en-US" b="1" dirty="0" smtClean="0"/>
              <a:t>culture, people's </a:t>
            </a:r>
            <a:r>
              <a:rPr lang="en-US" b="1" dirty="0"/>
              <a:t>awareness of heritage, and</a:t>
            </a:r>
          </a:p>
          <a:p>
            <a:r>
              <a:rPr lang="en-US" b="1" dirty="0"/>
              <a:t>pride in community and </a:t>
            </a:r>
            <a:r>
              <a:rPr lang="en-US" b="1" dirty="0" smtClean="0"/>
              <a:t>country</a:t>
            </a:r>
          </a:p>
          <a:p>
            <a:endParaRPr lang="en-US" b="1" dirty="0"/>
          </a:p>
          <a:p>
            <a:r>
              <a:rPr lang="en-US" b="1" dirty="0"/>
              <a:t>Tourism's impact on the </a:t>
            </a:r>
            <a:r>
              <a:rPr lang="en-US" b="1" dirty="0" smtClean="0"/>
              <a:t>environment, including </a:t>
            </a:r>
            <a:r>
              <a:rPr lang="en-US" b="1" dirty="0"/>
              <a:t>the impact of </a:t>
            </a:r>
            <a:r>
              <a:rPr lang="en-US" b="1" dirty="0" smtClean="0"/>
              <a:t>ecotourism</a:t>
            </a:r>
          </a:p>
          <a:p>
            <a:endParaRPr lang="en-US" b="1" dirty="0"/>
          </a:p>
          <a:p>
            <a:r>
              <a:rPr lang="en-US" b="1" dirty="0"/>
              <a:t>Tourism's impact on the economy </a:t>
            </a:r>
            <a:r>
              <a:rPr lang="en-US" b="1" dirty="0" smtClean="0"/>
              <a:t>and local </a:t>
            </a:r>
            <a:r>
              <a:rPr lang="en-US" b="1" dirty="0"/>
              <a:t>development</a:t>
            </a:r>
          </a:p>
          <a:p>
            <a:endParaRPr lang="en-US" dirty="0"/>
          </a:p>
        </p:txBody>
      </p:sp>
    </p:spTree>
    <p:extLst>
      <p:ext uri="{BB962C8B-B14F-4D97-AF65-F5344CB8AC3E}">
        <p14:creationId xmlns:p14="http://schemas.microsoft.com/office/powerpoint/2010/main" val="42933540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Hospitality and Tourism</a:t>
            </a:r>
            <a:endParaRPr lang="en-US" dirty="0"/>
          </a:p>
        </p:txBody>
      </p:sp>
      <p:sp>
        <p:nvSpPr>
          <p:cNvPr id="3" name="Content Placeholder 2"/>
          <p:cNvSpPr>
            <a:spLocks noGrp="1"/>
          </p:cNvSpPr>
          <p:nvPr>
            <p:ph idx="1"/>
          </p:nvPr>
        </p:nvSpPr>
        <p:spPr>
          <a:xfrm>
            <a:off x="304800" y="1706880"/>
            <a:ext cx="10439402" cy="4602480"/>
          </a:xfrm>
        </p:spPr>
        <p:txBody>
          <a:bodyPr>
            <a:normAutofit/>
          </a:bodyPr>
          <a:lstStyle/>
          <a:p>
            <a:r>
              <a:rPr lang="en-US" dirty="0" smtClean="0"/>
              <a:t>.</a:t>
            </a:r>
            <a:endParaRPr lang="en-US" dirty="0"/>
          </a:p>
          <a:p>
            <a:r>
              <a:rPr lang="en-US" b="1" dirty="0"/>
              <a:t>Hospitality</a:t>
            </a:r>
            <a:r>
              <a:rPr lang="en-US" dirty="0"/>
              <a:t> means the friendly reception and treatment of guests or strangers—the industry refers to a broad category of businesses such as hotels, bars, and restaurants that offer people food, drink or a place to sleep</a:t>
            </a:r>
            <a:r>
              <a:rPr lang="en-US" dirty="0" smtClean="0"/>
              <a:t>.</a:t>
            </a:r>
          </a:p>
          <a:p>
            <a:endParaRPr lang="en-US" dirty="0"/>
          </a:p>
          <a:p>
            <a:r>
              <a:rPr lang="en-US" b="1" dirty="0"/>
              <a:t>Tourism</a:t>
            </a:r>
            <a:r>
              <a:rPr lang="en-US" dirty="0"/>
              <a:t> is defined as the activities of persons travelling to and staying in places outside their usual environments for not more than one consecutive year for leisure, business or other purposes</a:t>
            </a:r>
          </a:p>
          <a:p>
            <a:pPr marL="0" indent="0">
              <a:buNone/>
            </a:pPr>
            <a:endParaRPr lang="en-US" sz="3600" dirty="0" smtClean="0"/>
          </a:p>
          <a:p>
            <a:pPr>
              <a:buFont typeface="Wingdings" panose="05000000000000000000" pitchFamily="2" charset="2"/>
              <a:buChar char="q"/>
            </a:pPr>
            <a:endParaRPr lang="en-US" sz="3600" dirty="0"/>
          </a:p>
          <a:p>
            <a:pPr marL="0" indent="0">
              <a:buNone/>
            </a:pPr>
            <a:endParaRPr lang="en-US" sz="3600" dirty="0"/>
          </a:p>
        </p:txBody>
      </p:sp>
    </p:spTree>
    <p:extLst>
      <p:ext uri="{BB962C8B-B14F-4D97-AF65-F5344CB8AC3E}">
        <p14:creationId xmlns:p14="http://schemas.microsoft.com/office/powerpoint/2010/main" val="11157180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26424"/>
            <a:ext cx="9720072" cy="1010193"/>
          </a:xfrm>
        </p:spPr>
        <p:txBody>
          <a:bodyPr/>
          <a:lstStyle/>
          <a:p>
            <a:pPr algn="ctr"/>
            <a:r>
              <a:rPr lang="en-US" dirty="0" smtClean="0"/>
              <a:t>Tourism vocabulary</a:t>
            </a:r>
            <a:endParaRPr lang="en-US" dirty="0"/>
          </a:p>
        </p:txBody>
      </p:sp>
      <p:sp>
        <p:nvSpPr>
          <p:cNvPr id="3" name="Content Placeholder 2"/>
          <p:cNvSpPr>
            <a:spLocks noGrp="1"/>
          </p:cNvSpPr>
          <p:nvPr>
            <p:ph idx="1"/>
          </p:nvPr>
        </p:nvSpPr>
        <p:spPr>
          <a:xfrm>
            <a:off x="182880" y="1123407"/>
            <a:ext cx="11547566" cy="5416730"/>
          </a:xfrm>
        </p:spPr>
        <p:txBody>
          <a:bodyPr>
            <a:normAutofit fontScale="85000" lnSpcReduction="20000"/>
          </a:bodyPr>
          <a:lstStyle/>
          <a:p>
            <a:endParaRPr lang="en-US" b="1" dirty="0" smtClean="0"/>
          </a:p>
          <a:p>
            <a:r>
              <a:rPr lang="en-US" b="1" dirty="0" smtClean="0"/>
              <a:t>Visitor</a:t>
            </a:r>
            <a:endParaRPr lang="en-US" b="1" dirty="0"/>
          </a:p>
          <a:p>
            <a:r>
              <a:rPr lang="en-US" dirty="0"/>
              <a:t>Visitors are </a:t>
            </a:r>
            <a:r>
              <a:rPr lang="en-US" dirty="0" smtClean="0"/>
              <a:t>travelers </a:t>
            </a:r>
            <a:r>
              <a:rPr lang="en-US" dirty="0"/>
              <a:t>taking a trip to a destination outside their usual environment, for less than a year, for any purpose (business, leisure or other personal purpose) other than to be employed by a resident entity in the country or place visited. </a:t>
            </a:r>
            <a:endParaRPr lang="en-US" dirty="0" smtClean="0"/>
          </a:p>
          <a:p>
            <a:r>
              <a:rPr lang="en-US" b="1" dirty="0" smtClean="0"/>
              <a:t>Tourist</a:t>
            </a:r>
            <a:endParaRPr lang="en-US" b="1" dirty="0"/>
          </a:p>
          <a:p>
            <a:r>
              <a:rPr lang="en-US" dirty="0"/>
              <a:t>Visitors are classified as tourists (or overnight visitors) if their trip includes an overnight stay. In other words, tourists are visitors who stay overnight.</a:t>
            </a:r>
          </a:p>
          <a:p>
            <a:r>
              <a:rPr lang="en-US" b="1" dirty="0"/>
              <a:t>Excursionist</a:t>
            </a:r>
          </a:p>
          <a:p>
            <a:r>
              <a:rPr lang="en-US" dirty="0"/>
              <a:t>Visitors are classified as excursionists if they make a same-day visit. An excursionist does not have an overnight stay</a:t>
            </a:r>
            <a:r>
              <a:rPr lang="en-US" dirty="0" smtClean="0"/>
              <a:t>.</a:t>
            </a:r>
          </a:p>
          <a:p>
            <a:r>
              <a:rPr lang="en-US" b="1" dirty="0"/>
              <a:t>Inbound tourism</a:t>
            </a:r>
          </a:p>
          <a:p>
            <a:r>
              <a:rPr lang="en-US" dirty="0"/>
              <a:t>Inbound tourism includes the activities of non-resident visitors from other countries or other regions. </a:t>
            </a:r>
            <a:endParaRPr lang="en-US" dirty="0" smtClean="0"/>
          </a:p>
          <a:p>
            <a:pPr lvl="1"/>
            <a:r>
              <a:rPr lang="en-US" dirty="0" smtClean="0"/>
              <a:t>For </a:t>
            </a:r>
            <a:r>
              <a:rPr lang="en-US" dirty="0"/>
              <a:t>example, if a resident of Norway travelled to Canada for a holiday, Canada would define this activity as inbound tourism or the </a:t>
            </a:r>
            <a:r>
              <a:rPr lang="en-US" dirty="0" err="1"/>
              <a:t>traveller</a:t>
            </a:r>
            <a:r>
              <a:rPr lang="en-US" dirty="0"/>
              <a:t> as an inbound tourist.</a:t>
            </a:r>
          </a:p>
          <a:p>
            <a:r>
              <a:rPr lang="en-US" dirty="0"/>
              <a:t>Inbound tourism can also apply to a region</a:t>
            </a:r>
            <a:r>
              <a:rPr lang="en-US" dirty="0" smtClean="0"/>
              <a:t>.</a:t>
            </a:r>
          </a:p>
          <a:p>
            <a:r>
              <a:rPr lang="en-US" dirty="0" smtClean="0"/>
              <a:t>Ex. </a:t>
            </a:r>
            <a:r>
              <a:rPr lang="en-US" dirty="0"/>
              <a:t>If a resident of Ontario went to Newfoundland, Newfoundland would consider the </a:t>
            </a:r>
            <a:r>
              <a:rPr lang="en-US" dirty="0" err="1"/>
              <a:t>traveller</a:t>
            </a:r>
            <a:r>
              <a:rPr lang="en-US" dirty="0"/>
              <a:t> as an inbound tourist or the activity as inbound tourism.</a:t>
            </a:r>
          </a:p>
          <a:p>
            <a:endParaRPr lang="en-US" dirty="0"/>
          </a:p>
          <a:p>
            <a:endParaRPr lang="en-US" dirty="0"/>
          </a:p>
          <a:p>
            <a:endParaRPr lang="en-US" dirty="0"/>
          </a:p>
        </p:txBody>
      </p:sp>
    </p:spTree>
    <p:extLst>
      <p:ext uri="{BB962C8B-B14F-4D97-AF65-F5344CB8AC3E}">
        <p14:creationId xmlns:p14="http://schemas.microsoft.com/office/powerpoint/2010/main" val="24994379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121920"/>
            <a:ext cx="9720072" cy="923109"/>
          </a:xfrm>
        </p:spPr>
        <p:txBody>
          <a:bodyPr/>
          <a:lstStyle/>
          <a:p>
            <a:pPr algn="ctr"/>
            <a:r>
              <a:rPr lang="en-US" dirty="0"/>
              <a:t>Tourism vocabulary</a:t>
            </a:r>
          </a:p>
        </p:txBody>
      </p:sp>
      <p:sp>
        <p:nvSpPr>
          <p:cNvPr id="3" name="Content Placeholder 2"/>
          <p:cNvSpPr>
            <a:spLocks noGrp="1"/>
          </p:cNvSpPr>
          <p:nvPr>
            <p:ph idx="1"/>
          </p:nvPr>
        </p:nvSpPr>
        <p:spPr>
          <a:xfrm>
            <a:off x="252550" y="940526"/>
            <a:ext cx="11538856" cy="5843451"/>
          </a:xfrm>
        </p:spPr>
        <p:txBody>
          <a:bodyPr>
            <a:normAutofit/>
          </a:bodyPr>
          <a:lstStyle/>
          <a:p>
            <a:r>
              <a:rPr lang="en-US" b="1" dirty="0"/>
              <a:t>Outbound tourism</a:t>
            </a:r>
          </a:p>
          <a:p>
            <a:r>
              <a:rPr lang="en-US" dirty="0"/>
              <a:t>Outbound tourism includes the activities of </a:t>
            </a:r>
            <a:r>
              <a:rPr lang="en-US" dirty="0" err="1"/>
              <a:t>travellers</a:t>
            </a:r>
            <a:r>
              <a:rPr lang="en-US" dirty="0"/>
              <a:t> outside of their regions or countries of residence (where they live permanently). </a:t>
            </a:r>
            <a:endParaRPr lang="en-US" dirty="0" smtClean="0"/>
          </a:p>
          <a:p>
            <a:pPr lvl="1"/>
            <a:r>
              <a:rPr lang="en-US" dirty="0" smtClean="0"/>
              <a:t>For </a:t>
            </a:r>
            <a:r>
              <a:rPr lang="en-US" dirty="0"/>
              <a:t>example, if a resident of Canada visits the United States, Canada would consider this activity as outbound tourism or the </a:t>
            </a:r>
            <a:r>
              <a:rPr lang="en-US" dirty="0" err="1"/>
              <a:t>traveller</a:t>
            </a:r>
            <a:r>
              <a:rPr lang="en-US" dirty="0"/>
              <a:t> as an outbound tourist.</a:t>
            </a:r>
          </a:p>
          <a:p>
            <a:r>
              <a:rPr lang="en-US" dirty="0"/>
              <a:t>Outbound tourism can also apply to a region. </a:t>
            </a:r>
            <a:endParaRPr lang="en-US" dirty="0" smtClean="0"/>
          </a:p>
          <a:p>
            <a:pPr lvl="1"/>
            <a:r>
              <a:rPr lang="en-US" dirty="0" smtClean="0"/>
              <a:t>Ex. If </a:t>
            </a:r>
            <a:r>
              <a:rPr lang="en-US" dirty="0"/>
              <a:t>a resident of New Brunswick visited Nova Scotia, New Brunswick would consider the activity as outbound tourism or the </a:t>
            </a:r>
            <a:r>
              <a:rPr lang="en-US" dirty="0" err="1"/>
              <a:t>traveller</a:t>
            </a:r>
            <a:r>
              <a:rPr lang="en-US" dirty="0"/>
              <a:t> as an outbound tourist.</a:t>
            </a:r>
          </a:p>
          <a:p>
            <a:r>
              <a:rPr lang="en-US" dirty="0"/>
              <a:t>Outbound visitors can be tourists or excursionists</a:t>
            </a:r>
            <a:r>
              <a:rPr lang="en-US" dirty="0" smtClean="0"/>
              <a:t>.</a:t>
            </a:r>
          </a:p>
          <a:p>
            <a:r>
              <a:rPr lang="en-US" b="1" dirty="0"/>
              <a:t>Domestic tourism</a:t>
            </a:r>
          </a:p>
          <a:p>
            <a:r>
              <a:rPr lang="en-US" dirty="0"/>
              <a:t>Domestic tourism is used to refer to the activities of a resident of a country travelling within their country of residence. The point of reference is commonly the </a:t>
            </a:r>
            <a:r>
              <a:rPr lang="en-US" b="1" dirty="0"/>
              <a:t>country</a:t>
            </a:r>
            <a:r>
              <a:rPr lang="en-US" dirty="0"/>
              <a:t> of residence.  </a:t>
            </a:r>
            <a:endParaRPr lang="en-US" dirty="0" smtClean="0"/>
          </a:p>
          <a:p>
            <a:endParaRPr lang="en-US" dirty="0"/>
          </a:p>
          <a:p>
            <a:endParaRPr lang="en-US" dirty="0"/>
          </a:p>
        </p:txBody>
      </p:sp>
    </p:spTree>
    <p:extLst>
      <p:ext uri="{BB962C8B-B14F-4D97-AF65-F5344CB8AC3E}">
        <p14:creationId xmlns:p14="http://schemas.microsoft.com/office/powerpoint/2010/main" val="24816764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7" y="174172"/>
            <a:ext cx="10697609" cy="853439"/>
          </a:xfrm>
        </p:spPr>
        <p:txBody>
          <a:bodyPr>
            <a:normAutofit/>
          </a:bodyPr>
          <a:lstStyle/>
          <a:p>
            <a:pPr algn="ctr"/>
            <a:r>
              <a:rPr lang="en-US" dirty="0"/>
              <a:t>Tourism vocabulary</a:t>
            </a:r>
          </a:p>
        </p:txBody>
      </p:sp>
      <p:sp>
        <p:nvSpPr>
          <p:cNvPr id="3" name="Content Placeholder 2"/>
          <p:cNvSpPr>
            <a:spLocks noGrp="1"/>
          </p:cNvSpPr>
          <p:nvPr>
            <p:ph idx="1"/>
          </p:nvPr>
        </p:nvSpPr>
        <p:spPr>
          <a:xfrm>
            <a:off x="304800" y="1236617"/>
            <a:ext cx="11329851" cy="5072743"/>
          </a:xfrm>
        </p:spPr>
        <p:txBody>
          <a:bodyPr/>
          <a:lstStyle/>
          <a:p>
            <a:r>
              <a:rPr lang="en-US" b="1" dirty="0"/>
              <a:t>Tourism expenditure</a:t>
            </a:r>
          </a:p>
          <a:p>
            <a:r>
              <a:rPr lang="en-US" dirty="0"/>
              <a:t>Tourism expenditure refers to the amount paid for the acquisition of consumption goods and services, as well as valuables, for personal use or to give away, for and during tourism trips. In other words, all the money you spend when travelling. </a:t>
            </a:r>
            <a:endParaRPr lang="en-US" dirty="0" smtClean="0"/>
          </a:p>
          <a:p>
            <a:r>
              <a:rPr lang="en-US" b="1" dirty="0" smtClean="0"/>
              <a:t>International </a:t>
            </a:r>
            <a:r>
              <a:rPr lang="en-US" b="1" dirty="0"/>
              <a:t>tourism</a:t>
            </a:r>
          </a:p>
          <a:p>
            <a:r>
              <a:rPr lang="en-US" dirty="0"/>
              <a:t>An international tourist is a term used for a resident of one country who takes a trip to another country.</a:t>
            </a:r>
          </a:p>
          <a:p>
            <a:endParaRPr lang="en-US" dirty="0"/>
          </a:p>
        </p:txBody>
      </p:sp>
    </p:spTree>
    <p:extLst>
      <p:ext uri="{BB962C8B-B14F-4D97-AF65-F5344CB8AC3E}">
        <p14:creationId xmlns:p14="http://schemas.microsoft.com/office/powerpoint/2010/main" val="32498210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a:t>
            </a:r>
            <a:endParaRPr lang="en-US" dirty="0"/>
          </a:p>
        </p:txBody>
      </p:sp>
      <p:sp>
        <p:nvSpPr>
          <p:cNvPr id="3" name="Content Placeholder 2"/>
          <p:cNvSpPr>
            <a:spLocks noGrp="1"/>
          </p:cNvSpPr>
          <p:nvPr>
            <p:ph idx="1"/>
          </p:nvPr>
        </p:nvSpPr>
        <p:spPr/>
        <p:txBody>
          <a:bodyPr>
            <a:normAutofit/>
          </a:bodyPr>
          <a:lstStyle/>
          <a:p>
            <a:r>
              <a:rPr lang="en-US" sz="3200" dirty="0" smtClean="0"/>
              <a:t>Goods</a:t>
            </a:r>
          </a:p>
          <a:p>
            <a:endParaRPr lang="en-US" sz="3200" dirty="0"/>
          </a:p>
          <a:p>
            <a:r>
              <a:rPr lang="en-US" sz="3200" dirty="0" smtClean="0"/>
              <a:t>Services</a:t>
            </a:r>
            <a:endParaRPr lang="en-US" sz="3200" dirty="0"/>
          </a:p>
        </p:txBody>
      </p:sp>
    </p:spTree>
    <p:extLst>
      <p:ext uri="{BB962C8B-B14F-4D97-AF65-F5344CB8AC3E}">
        <p14:creationId xmlns:p14="http://schemas.microsoft.com/office/powerpoint/2010/main" val="42361817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Goods and Services</a:t>
            </a:r>
            <a:endParaRPr lang="en-US" dirty="0"/>
          </a:p>
        </p:txBody>
      </p:sp>
      <p:sp>
        <p:nvSpPr>
          <p:cNvPr id="3" name="Content Placeholder 2"/>
          <p:cNvSpPr>
            <a:spLocks noGrp="1"/>
          </p:cNvSpPr>
          <p:nvPr>
            <p:ph idx="1"/>
          </p:nvPr>
        </p:nvSpPr>
        <p:spPr/>
        <p:txBody>
          <a:bodyPr>
            <a:normAutofit/>
          </a:bodyPr>
          <a:lstStyle/>
          <a:p>
            <a:r>
              <a:rPr lang="en-US" sz="3200" b="1" dirty="0"/>
              <a:t>Goods VS Services</a:t>
            </a:r>
            <a:r>
              <a:rPr lang="en-US" sz="3200" dirty="0"/>
              <a:t>.. goods are tangible, services are intangible.</a:t>
            </a:r>
          </a:p>
          <a:p>
            <a:endParaRPr lang="en-US" sz="3200" b="1" dirty="0"/>
          </a:p>
          <a:p>
            <a:r>
              <a:rPr lang="en-US" sz="3200" b="1" dirty="0" smtClean="0"/>
              <a:t>Service</a:t>
            </a:r>
            <a:r>
              <a:rPr lang="en-US" sz="3200" b="1" dirty="0"/>
              <a:t>:</a:t>
            </a:r>
            <a:r>
              <a:rPr lang="en-US" sz="3200" dirty="0"/>
              <a:t>  </a:t>
            </a:r>
            <a:r>
              <a:rPr lang="en-US" sz="3600" dirty="0"/>
              <a:t>an intangible think that is a task performed for customers by a business  (room clean, check </a:t>
            </a:r>
            <a:r>
              <a:rPr lang="en-US" sz="3600" dirty="0" smtClean="0"/>
              <a:t>in)</a:t>
            </a:r>
          </a:p>
          <a:p>
            <a:endParaRPr lang="en-US" sz="3600" dirty="0"/>
          </a:p>
          <a:p>
            <a:endParaRPr lang="en-US" dirty="0"/>
          </a:p>
        </p:txBody>
      </p:sp>
    </p:spTree>
    <p:extLst>
      <p:ext uri="{BB962C8B-B14F-4D97-AF65-F5344CB8AC3E}">
        <p14:creationId xmlns:p14="http://schemas.microsoft.com/office/powerpoint/2010/main" val="263089310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8063</TotalTime>
  <Words>1771</Words>
  <Application>Microsoft Office PowerPoint</Application>
  <PresentationFormat>Widescreen</PresentationFormat>
  <Paragraphs>191</Paragraphs>
  <Slides>31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Calibri</vt:lpstr>
      <vt:lpstr>Tw Cen MT</vt:lpstr>
      <vt:lpstr>Tw Cen MT Condensed</vt:lpstr>
      <vt:lpstr>Wingdings</vt:lpstr>
      <vt:lpstr>Wingdings 3</vt:lpstr>
      <vt:lpstr>Integral</vt:lpstr>
      <vt:lpstr>Hospitality and Tourism Introduction</vt:lpstr>
      <vt:lpstr>What is your definition of:</vt:lpstr>
      <vt:lpstr>PowerPoint Presentation</vt:lpstr>
      <vt:lpstr>Hospitality and Tourism</vt:lpstr>
      <vt:lpstr>Tourism vocabulary</vt:lpstr>
      <vt:lpstr>Tourism vocabulary</vt:lpstr>
      <vt:lpstr>Tourism vocabulary</vt:lpstr>
      <vt:lpstr>What are</vt:lpstr>
      <vt:lpstr>Goods and Services</vt:lpstr>
      <vt:lpstr>Did You Know? </vt:lpstr>
      <vt:lpstr>Why study Hospitality and Tourism?</vt:lpstr>
      <vt:lpstr>Answer the following:</vt:lpstr>
      <vt:lpstr>Now, what does hospitality and tourism mean to you? Answer the following questions. </vt:lpstr>
      <vt:lpstr>In early years, people travelled for the following reasons:</vt:lpstr>
      <vt:lpstr>Motivations for Travel </vt:lpstr>
      <vt:lpstr>PowerPoint Presentation</vt:lpstr>
      <vt:lpstr>Measuring Tourism Handout </vt:lpstr>
      <vt:lpstr>International Tourism Worldwide: 2016 </vt:lpstr>
      <vt:lpstr>TRENDS IN HOSPITALITY &amp; TOURISM</vt:lpstr>
      <vt:lpstr>Impacts of tourism</vt:lpstr>
      <vt:lpstr>Economic</vt:lpstr>
      <vt:lpstr>Social</vt:lpstr>
      <vt:lpstr>Environment</vt:lpstr>
      <vt:lpstr>PowerPoint Presentation</vt:lpstr>
      <vt:lpstr>Environmental Impact: </vt:lpstr>
      <vt:lpstr>Promoting your area and return Tourists</vt:lpstr>
      <vt:lpstr>what might a travel experience look like in 100 years?</vt:lpstr>
      <vt:lpstr>what might a travel experience look like in 100 years?</vt:lpstr>
      <vt:lpstr>If the World Wide Web has only been around for 30 years, and airplane travel has only been accessible for 60 years, what will the future look like in 100 years! </vt:lpstr>
      <vt:lpstr>Assignment</vt:lpstr>
      <vt:lpstr>Issues</vt:lpstr>
    </vt:vector>
  </TitlesOfParts>
  <Company>Province of New Brunswick - Department of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Hospitality and Tourism Introduction</dc:title>
  <dc:creator>Chandler, Shelley (ASD-N)</dc:creator>
  <cp:lastModifiedBy>Chandler, Shelley (ASD-N)</cp:lastModifiedBy>
  <cp:revision>78</cp:revision>
  <cp:lastPrinted>2020-01-31T11:11:30Z</cp:lastPrinted>
  <dcterms:created xsi:type="dcterms:W3CDTF">2016-08-30T16:14:22Z</dcterms:created>
  <dcterms:modified xsi:type="dcterms:W3CDTF">2020-02-04T14:01:10Z</dcterms:modified>
</cp:coreProperties>
</file>