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9" r:id="rId7"/>
    <p:sldId id="264" r:id="rId8"/>
    <p:sldId id="261" r:id="rId9"/>
    <p:sldId id="265" r:id="rId10"/>
    <p:sldId id="266" r:id="rId11"/>
    <p:sldId id="260" r:id="rId12"/>
    <p:sldId id="267" r:id="rId13"/>
    <p:sldId id="268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D6B4F-B830-4E79-95C1-0FDD3D96C92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1C129-5949-4FCF-A324-CC2DAB9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7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1C129-5949-4FCF-A324-CC2DAB9539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0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796BEE-CF4B-44E5-86C2-A9CE210489A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D3E3EC-63F7-49F6-B25B-8D356B5DE98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h4C-qmfuro&amp;feature=related" TargetMode="External"/><Relationship Id="rId2" Type="http://schemas.openxmlformats.org/officeDocument/2006/relationships/hyperlink" Target="http://www.youtube.com/watch?v=Rpj0emEGShQ&amp;feature=relat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VkCyU5aeeU&amp;NR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J9-xKitsd0&amp;feature=relat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iVm1uEIyP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 </a:t>
            </a:r>
          </a:p>
          <a:p>
            <a:r>
              <a:rPr lang="en-US" dirty="0" smtClean="0"/>
              <a:t>Page 478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/>
              <a:t>A virus’s protein coat is called its </a:t>
            </a:r>
            <a:r>
              <a:rPr lang="en-US" sz="3000" b="1" dirty="0" err="1" smtClean="0"/>
              <a:t>capsid</a:t>
            </a:r>
            <a:r>
              <a:rPr lang="en-US" sz="3000" b="1" dirty="0" smtClean="0"/>
              <a:t>.</a:t>
            </a:r>
          </a:p>
          <a:p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The capsid includes proteins that enable a virus to enter a host cell by  binding to receptors on the host cell.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Most </a:t>
            </a:r>
            <a:r>
              <a:rPr lang="en-US" sz="3000" dirty="0" smtClean="0"/>
              <a:t>viruses infect only certain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Bacteriophage</a:t>
            </a:r>
            <a:endParaRPr lang="en-US" dirty="0"/>
          </a:p>
        </p:txBody>
      </p:sp>
      <p:pic>
        <p:nvPicPr>
          <p:cNvPr id="4" name="Content Placeholder 3" descr="phage-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79450" y="1828800"/>
            <a:ext cx="3594100" cy="4724400"/>
          </a:xfrm>
        </p:spPr>
      </p:pic>
      <p:pic>
        <p:nvPicPr>
          <p:cNvPr id="7" name="Content Placeholder 6" descr="bacteriophage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26557" y="1920874"/>
            <a:ext cx="3681885" cy="4556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exactly does a virus get onto a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Flu virus: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http://www.youtube.com/watch?v=Rpj0emEGShQ&amp;feature=related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Bacteriophage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	http://www.youtube.com/watch?v=Dh4C-qmfuro&amp;feature=related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Viral infection: Once a virus is inside the host cell, it may cause two different processes to occur.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1.  </a:t>
            </a:r>
            <a:r>
              <a:rPr lang="en-US" sz="3200" b="1" dirty="0" smtClean="0"/>
              <a:t>Lytic infection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A virus enters the host cell, makes copies of itself, and causes the cell to burst, sending the copies out.</a:t>
            </a:r>
          </a:p>
          <a:p>
            <a:pPr>
              <a:buNone/>
            </a:pPr>
            <a:r>
              <a:rPr lang="en-US" sz="3200" dirty="0" smtClean="0"/>
              <a:t>	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http://www.youtube.com/watch?v=wVkCyU5aeeU&amp;NR=1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/>
              <a:t>	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b="1" dirty="0" smtClean="0"/>
              <a:t>2.  Lysogenic </a:t>
            </a:r>
            <a:r>
              <a:rPr lang="en-US" sz="12800" b="1" dirty="0"/>
              <a:t>infection</a:t>
            </a:r>
            <a:r>
              <a:rPr lang="en-US" sz="12800" dirty="0"/>
              <a:t>:</a:t>
            </a:r>
          </a:p>
          <a:p>
            <a:pPr>
              <a:buNone/>
            </a:pPr>
            <a:r>
              <a:rPr lang="en-US" sz="12800" dirty="0"/>
              <a:t>	Virus integrates its DNA into the host cell’s DNA so that every time the cell divides, it makes a copy of the viruses DNA too.  (The viruses DNA which in embedded in the host cell’s DNA is called a </a:t>
            </a:r>
            <a:r>
              <a:rPr lang="en-US" sz="12800" b="1" dirty="0" err="1"/>
              <a:t>prophage</a:t>
            </a:r>
            <a:r>
              <a:rPr lang="en-US" sz="12800" b="1" dirty="0" smtClean="0"/>
              <a:t>.)</a:t>
            </a:r>
          </a:p>
          <a:p>
            <a:pPr>
              <a:buNone/>
            </a:pPr>
            <a:endParaRPr lang="en-US" sz="12800" b="1" dirty="0"/>
          </a:p>
          <a:p>
            <a:pPr>
              <a:buNone/>
            </a:pPr>
            <a:r>
              <a:rPr lang="en-US" sz="12800" b="1" dirty="0" smtClean="0"/>
              <a:t>	A lysogenic infection may become a lytic infection.</a:t>
            </a:r>
          </a:p>
          <a:p>
            <a:pPr>
              <a:buNone/>
            </a:pPr>
            <a:endParaRPr lang="en-US" sz="12800" b="1" dirty="0" smtClean="0"/>
          </a:p>
          <a:p>
            <a:pPr>
              <a:buNone/>
            </a:pPr>
            <a:endParaRPr lang="en-US" sz="8000" b="1" dirty="0" smtClean="0"/>
          </a:p>
          <a:p>
            <a:endParaRPr lang="en-US" dirty="0">
              <a:hlinkClick r:id="rId2"/>
            </a:endParaRPr>
          </a:p>
          <a:p>
            <a:r>
              <a:rPr lang="en-US" sz="8000" dirty="0" smtClean="0">
                <a:hlinkClick r:id="rId2"/>
              </a:rPr>
              <a:t>http://www.youtube.com/watch?v=_J9-xKitsd0&amp;feature=related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Retroviruses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Contain RNA as their genetic information.</a:t>
            </a:r>
          </a:p>
          <a:p>
            <a:endParaRPr lang="en-US" sz="3200" dirty="0" smtClean="0"/>
          </a:p>
          <a:p>
            <a:r>
              <a:rPr lang="en-US" sz="3200" dirty="0" smtClean="0"/>
              <a:t>When retroviruses enter a cell’s nucleus, they cause DNA to be made from their RNA.</a:t>
            </a:r>
          </a:p>
          <a:p>
            <a:endParaRPr lang="en-US" sz="3200" dirty="0"/>
          </a:p>
          <a:p>
            <a:r>
              <a:rPr lang="en-US" sz="3200" dirty="0" smtClean="0"/>
              <a:t>Some retroviruses remain dormant for long periods of time.</a:t>
            </a:r>
          </a:p>
          <a:p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HIV is a retrovirus.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phylogeny of the virus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No fossil evidence</a:t>
            </a:r>
          </a:p>
          <a:p>
            <a:r>
              <a:rPr lang="en-US" sz="3000" dirty="0" smtClean="0"/>
              <a:t>Only </a:t>
            </a:r>
            <a:r>
              <a:rPr lang="en-US" sz="3000" dirty="0" smtClean="0"/>
              <a:t>speculation:-</a:t>
            </a:r>
            <a:endParaRPr lang="en-US" sz="3000" dirty="0" smtClean="0"/>
          </a:p>
          <a:p>
            <a:pPr lvl="1"/>
            <a:r>
              <a:rPr lang="en-US" sz="3000" dirty="0" smtClean="0"/>
              <a:t>ancestors </a:t>
            </a:r>
            <a:r>
              <a:rPr lang="en-US" sz="3000" dirty="0" smtClean="0"/>
              <a:t>were cellular parasites that gradually lost their cell structures.</a:t>
            </a:r>
          </a:p>
          <a:p>
            <a:pPr lvl="1"/>
            <a:r>
              <a:rPr lang="en-US" sz="3000" dirty="0" smtClean="0"/>
              <a:t>rogue </a:t>
            </a:r>
            <a:r>
              <a:rPr lang="en-US" sz="3000" dirty="0" smtClean="0"/>
              <a:t>genes that have escaped from the chromosomes of living cells.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</a:t>
            </a:r>
            <a:r>
              <a:rPr lang="en-US" sz="3000" dirty="0" smtClean="0"/>
              <a:t>discovered:</a:t>
            </a:r>
          </a:p>
          <a:p>
            <a:pPr lvl="1"/>
            <a:r>
              <a:rPr lang="en-US" sz="2800" dirty="0" smtClean="0"/>
              <a:t>tobacco </a:t>
            </a:r>
            <a:r>
              <a:rPr lang="en-US" sz="2800" dirty="0" smtClean="0"/>
              <a:t>mosaic virus (p. 478) which caused spots on tobacco plant leaves.</a:t>
            </a:r>
          </a:p>
          <a:p>
            <a:endParaRPr lang="en-US" sz="3000" dirty="0" smtClean="0"/>
          </a:p>
          <a:p>
            <a:pPr lvl="1"/>
            <a:r>
              <a:rPr lang="en-US" sz="2800" dirty="0" smtClean="0"/>
              <a:t>Scientists </a:t>
            </a:r>
            <a:r>
              <a:rPr lang="en-US" sz="2800" dirty="0" smtClean="0"/>
              <a:t>couldn’t isolate it because it was too small to be seen with a light microscope. </a:t>
            </a:r>
            <a:r>
              <a:rPr lang="en-US" sz="2800" dirty="0"/>
              <a:t>(A large virus is much smaller that a small bacteria cell but is larger than a molecule</a:t>
            </a:r>
            <a:r>
              <a:rPr lang="en-US" sz="2800" dirty="0" smtClean="0"/>
              <a:t>.)</a:t>
            </a:r>
            <a:endParaRPr lang="en-US" sz="2800" dirty="0"/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Viruses </a:t>
            </a:r>
            <a:r>
              <a:rPr lang="en-US" sz="3200" dirty="0" smtClean="0"/>
              <a:t>are:</a:t>
            </a:r>
          </a:p>
          <a:p>
            <a:pPr lvl="1"/>
            <a:r>
              <a:rPr lang="en-US" sz="3000" dirty="0" smtClean="0"/>
              <a:t>ti</a:t>
            </a:r>
            <a:r>
              <a:rPr lang="en-US" sz="3000" dirty="0" smtClean="0"/>
              <a:t>ny </a:t>
            </a:r>
            <a:r>
              <a:rPr lang="en-US" sz="3000" dirty="0" smtClean="0"/>
              <a:t>particles that enter living cells and use the cell’s “machinery” to produce more virus particles.</a:t>
            </a:r>
          </a:p>
          <a:p>
            <a:pPr lvl="1"/>
            <a:r>
              <a:rPr lang="en-US" sz="3000" dirty="0" smtClean="0"/>
              <a:t>made </a:t>
            </a:r>
            <a:r>
              <a:rPr lang="en-US" sz="3000" dirty="0" smtClean="0"/>
              <a:t>of nucleic acid, </a:t>
            </a:r>
            <a:r>
              <a:rPr lang="en-US" sz="3000" dirty="0" smtClean="0"/>
              <a:t>and</a:t>
            </a:r>
            <a:r>
              <a:rPr lang="en-US" sz="3000" dirty="0" smtClean="0"/>
              <a:t>, in some cases, lipids.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b="1" dirty="0" smtClean="0"/>
              <a:t>Nucleic acids</a:t>
            </a:r>
            <a:r>
              <a:rPr lang="en-US" dirty="0" smtClean="0"/>
              <a:t> are biological molecules essential for life, and include DNA (deoxyribonucleic acid) and RNA (ribonucleic acid.)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 dirty="0" smtClean="0"/>
              <a:t>Why do most </a:t>
            </a:r>
            <a:r>
              <a:rPr lang="en-US" sz="3300" dirty="0" smtClean="0"/>
              <a:t>biologists </a:t>
            </a:r>
            <a:r>
              <a:rPr lang="en-US" sz="3300" dirty="0" smtClean="0"/>
              <a:t>not </a:t>
            </a:r>
            <a:r>
              <a:rPr lang="en-US" sz="3300" dirty="0" smtClean="0"/>
              <a:t>consider viruses to be </a:t>
            </a:r>
            <a:r>
              <a:rPr lang="en-US" sz="3300" dirty="0" smtClean="0"/>
              <a:t>alive</a:t>
            </a:r>
            <a:r>
              <a:rPr lang="en-US" sz="3300" dirty="0" smtClean="0"/>
              <a:t>? They:</a:t>
            </a:r>
            <a:endParaRPr lang="en-US" sz="3300" dirty="0" smtClean="0"/>
          </a:p>
          <a:p>
            <a:pPr lvl="1"/>
            <a:r>
              <a:rPr lang="en-US" sz="3300" dirty="0" smtClean="0"/>
              <a:t>do </a:t>
            </a:r>
            <a:r>
              <a:rPr lang="en-US" sz="3300" dirty="0" smtClean="0"/>
              <a:t>not “eat”;</a:t>
            </a:r>
          </a:p>
          <a:p>
            <a:pPr lvl="1"/>
            <a:r>
              <a:rPr lang="en-US" sz="3300" dirty="0" smtClean="0"/>
              <a:t>cannot </a:t>
            </a:r>
            <a:r>
              <a:rPr lang="en-US" sz="3300" dirty="0" smtClean="0"/>
              <a:t>reproduce except by </a:t>
            </a:r>
            <a:r>
              <a:rPr lang="en-US" sz="3300" dirty="0" smtClean="0"/>
              <a:t>using cell’s; </a:t>
            </a:r>
            <a:endParaRPr lang="en-US" sz="3300" dirty="0" smtClean="0"/>
          </a:p>
          <a:p>
            <a:pPr lvl="1"/>
            <a:r>
              <a:rPr lang="en-US" sz="3300" dirty="0" smtClean="0"/>
              <a:t>don’t </a:t>
            </a:r>
            <a:r>
              <a:rPr lang="en-US" sz="3300" dirty="0" smtClean="0"/>
              <a:t>have any </a:t>
            </a:r>
            <a:r>
              <a:rPr lang="en-US" sz="3300" dirty="0" smtClean="0"/>
              <a:t>organelles;</a:t>
            </a:r>
            <a:endParaRPr lang="en-US" sz="3300" dirty="0" smtClean="0"/>
          </a:p>
          <a:p>
            <a:pPr lvl="1"/>
            <a:r>
              <a:rPr lang="en-US" sz="3300" dirty="0" smtClean="0"/>
              <a:t>crystallize</a:t>
            </a:r>
            <a:endParaRPr lang="en-US" sz="3300" dirty="0" smtClean="0"/>
          </a:p>
          <a:p>
            <a:pPr lvl="1"/>
            <a:endParaRPr lang="en-US" sz="30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When you have a cold, it is caused by a virus and anti</a:t>
            </a:r>
            <a:r>
              <a:rPr lang="en-US" sz="3200" u="sng" dirty="0" smtClean="0">
                <a:solidFill>
                  <a:srgbClr val="FF0000"/>
                </a:solidFill>
              </a:rPr>
              <a:t>bio</a:t>
            </a:r>
            <a:r>
              <a:rPr lang="en-US" sz="3200" dirty="0" smtClean="0">
                <a:solidFill>
                  <a:srgbClr val="FF0000"/>
                </a:solidFill>
              </a:rPr>
              <a:t>tics will not work because a virus is not alive.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of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Viruses are classified based on the host they infect.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sz="2800" dirty="0" smtClean="0"/>
              <a:t>Animal viruses:  mumps, measles, HIV, Ebola,    West Nile, Herpes, TB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- Plant virus: Tobacco Mosaic Virus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- Bacteria virus: </a:t>
            </a:r>
            <a:r>
              <a:rPr lang="en-US" sz="2800" dirty="0" err="1" smtClean="0"/>
              <a:t>Bacteriophage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 typical virus is composed of a core of DNA or RNA surrounded by a protein coat. </a:t>
            </a:r>
          </a:p>
          <a:p>
            <a:endParaRPr lang="en-US" sz="3000" dirty="0" smtClean="0"/>
          </a:p>
          <a:p>
            <a:r>
              <a:rPr lang="en-US" sz="3000" dirty="0" smtClean="0"/>
              <a:t>The simplest virus has just a few genes whereas the most complex have more than a hundred. 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http://www.youtube.com/watch?v=7iVm1uEIyP0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Virus types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Bacteriophage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Influenza Virus</a:t>
            </a:r>
            <a:endParaRPr lang="en-US" dirty="0"/>
          </a:p>
        </p:txBody>
      </p:sp>
      <p:pic>
        <p:nvPicPr>
          <p:cNvPr id="7" name="Content Placeholder 6" descr="bacteriophage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62309"/>
            <a:ext cx="4040188" cy="2951094"/>
          </a:xfrm>
        </p:spPr>
      </p:pic>
      <p:pic>
        <p:nvPicPr>
          <p:cNvPr id="8" name="Content Placeholder 7" descr="diagram_viru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34854"/>
            <a:ext cx="4041775" cy="38060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1066800"/>
          </a:xfrm>
        </p:spPr>
        <p:txBody>
          <a:bodyPr/>
          <a:lstStyle/>
          <a:p>
            <a:r>
              <a:rPr lang="en-US" dirty="0" smtClean="0"/>
              <a:t>Tobacco Mosaic Virus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tobacco mosaic viru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2438400"/>
            <a:ext cx="3810000" cy="4038600"/>
          </a:xfrm>
        </p:spPr>
      </p:pic>
      <p:pic>
        <p:nvPicPr>
          <p:cNvPr id="8" name="Content Placeholder 7" descr="TMV_electron_phot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590800"/>
            <a:ext cx="3886200" cy="3505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1651</TotalTime>
  <Words>330</Words>
  <Application>Microsoft Office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Viruses</vt:lpstr>
      <vt:lpstr>The phylogeny of the virus </vt:lpstr>
      <vt:lpstr>PowerPoint Presentation</vt:lpstr>
      <vt:lpstr>Definition</vt:lpstr>
      <vt:lpstr>PowerPoint Presentation</vt:lpstr>
      <vt:lpstr>Classification of viruses</vt:lpstr>
      <vt:lpstr>PowerPoint Presentation</vt:lpstr>
      <vt:lpstr>Virus types</vt:lpstr>
      <vt:lpstr>PowerPoint Presentation</vt:lpstr>
      <vt:lpstr>PowerPoint Presentation</vt:lpstr>
      <vt:lpstr>Bacteriophage</vt:lpstr>
      <vt:lpstr>How exactly does a virus get onto a cell?</vt:lpstr>
      <vt:lpstr>Viral infection: Once a virus is inside the host cell, it may cause two different processes to occur.</vt:lpstr>
      <vt:lpstr>PowerPoint Presentation</vt:lpstr>
      <vt:lpstr>Retroviruses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</dc:title>
  <dc:creator>Joanne Currie</dc:creator>
  <cp:lastModifiedBy>Currie, Joanne (ASD-N)</cp:lastModifiedBy>
  <cp:revision>17</cp:revision>
  <dcterms:created xsi:type="dcterms:W3CDTF">2011-02-28T19:28:32Z</dcterms:created>
  <dcterms:modified xsi:type="dcterms:W3CDTF">2016-03-28T16:42:55Z</dcterms:modified>
</cp:coreProperties>
</file>