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7"/>
  </p:handoutMasterIdLst>
  <p:sldIdLst>
    <p:sldId id="256" r:id="rId2"/>
    <p:sldId id="295" r:id="rId3"/>
    <p:sldId id="257" r:id="rId4"/>
    <p:sldId id="296" r:id="rId5"/>
    <p:sldId id="306" r:id="rId6"/>
    <p:sldId id="279" r:id="rId7"/>
    <p:sldId id="280" r:id="rId8"/>
    <p:sldId id="281" r:id="rId9"/>
    <p:sldId id="282" r:id="rId10"/>
    <p:sldId id="272" r:id="rId11"/>
    <p:sldId id="262" r:id="rId12"/>
    <p:sldId id="263" r:id="rId13"/>
    <p:sldId id="264" r:id="rId14"/>
    <p:sldId id="265" r:id="rId15"/>
    <p:sldId id="266" r:id="rId16"/>
    <p:sldId id="267" r:id="rId17"/>
    <p:sldId id="268" r:id="rId18"/>
    <p:sldId id="269" r:id="rId19"/>
    <p:sldId id="270" r:id="rId20"/>
    <p:sldId id="271" r:id="rId21"/>
    <p:sldId id="283" r:id="rId22"/>
    <p:sldId id="284" r:id="rId23"/>
    <p:sldId id="285" r:id="rId24"/>
    <p:sldId id="286" r:id="rId25"/>
    <p:sldId id="307" r:id="rId26"/>
    <p:sldId id="304" r:id="rId27"/>
    <p:sldId id="287" r:id="rId28"/>
    <p:sldId id="305" r:id="rId29"/>
    <p:sldId id="288" r:id="rId30"/>
    <p:sldId id="278" r:id="rId31"/>
    <p:sldId id="276" r:id="rId32"/>
    <p:sldId id="277" r:id="rId33"/>
    <p:sldId id="258" r:id="rId34"/>
    <p:sldId id="298" r:id="rId35"/>
    <p:sldId id="301" r:id="rId36"/>
    <p:sldId id="299" r:id="rId37"/>
    <p:sldId id="300" r:id="rId38"/>
    <p:sldId id="302" r:id="rId39"/>
    <p:sldId id="297" r:id="rId40"/>
    <p:sldId id="289" r:id="rId41"/>
    <p:sldId id="290" r:id="rId42"/>
    <p:sldId id="291" r:id="rId43"/>
    <p:sldId id="294" r:id="rId44"/>
    <p:sldId id="303" r:id="rId45"/>
    <p:sldId id="292" r:id="rId46"/>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60"/>
  </p:normalViewPr>
  <p:slideViewPr>
    <p:cSldViewPr>
      <p:cViewPr varScale="1">
        <p:scale>
          <a:sx n="72" d="100"/>
          <a:sy n="72" d="100"/>
        </p:scale>
        <p:origin x="1350"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38" tIns="45719" rIns="91438" bIns="45719" rtlCol="0"/>
          <a:lstStyle>
            <a:lvl1pPr algn="l">
              <a:defRPr sz="1200"/>
            </a:lvl1pPr>
          </a:lstStyle>
          <a:p>
            <a:endParaRPr lang="en-US" dirty="0"/>
          </a:p>
        </p:txBody>
      </p:sp>
      <p:sp>
        <p:nvSpPr>
          <p:cNvPr id="3" name="Date Placeholder 2"/>
          <p:cNvSpPr>
            <a:spLocks noGrp="1"/>
          </p:cNvSpPr>
          <p:nvPr>
            <p:ph type="dt" sz="quarter" idx="1"/>
          </p:nvPr>
        </p:nvSpPr>
        <p:spPr>
          <a:xfrm>
            <a:off x="3978275" y="0"/>
            <a:ext cx="3043238" cy="465138"/>
          </a:xfrm>
          <a:prstGeom prst="rect">
            <a:avLst/>
          </a:prstGeom>
        </p:spPr>
        <p:txBody>
          <a:bodyPr vert="horz" lIns="91438" tIns="45719" rIns="91438" bIns="45719" rtlCol="0"/>
          <a:lstStyle>
            <a:lvl1pPr algn="r">
              <a:defRPr sz="1200"/>
            </a:lvl1pPr>
          </a:lstStyle>
          <a:p>
            <a:fld id="{5B51E721-B938-44E6-A9AD-2D8518D750CF}" type="datetimeFigureOut">
              <a:rPr lang="en-US" smtClean="0"/>
              <a:pPr/>
              <a:t>4/7/2020</a:t>
            </a:fld>
            <a:endParaRPr lang="en-US" dirty="0"/>
          </a:p>
        </p:txBody>
      </p:sp>
      <p:sp>
        <p:nvSpPr>
          <p:cNvPr id="4" name="Footer Placeholder 3"/>
          <p:cNvSpPr>
            <a:spLocks noGrp="1"/>
          </p:cNvSpPr>
          <p:nvPr>
            <p:ph type="ftr" sz="quarter" idx="2"/>
          </p:nvPr>
        </p:nvSpPr>
        <p:spPr>
          <a:xfrm>
            <a:off x="0" y="8842376"/>
            <a:ext cx="3043238" cy="465138"/>
          </a:xfrm>
          <a:prstGeom prst="rect">
            <a:avLst/>
          </a:prstGeom>
        </p:spPr>
        <p:txBody>
          <a:bodyPr vert="horz" lIns="91438" tIns="45719" rIns="91438" bIns="4571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275" y="8842376"/>
            <a:ext cx="3043238" cy="465138"/>
          </a:xfrm>
          <a:prstGeom prst="rect">
            <a:avLst/>
          </a:prstGeom>
        </p:spPr>
        <p:txBody>
          <a:bodyPr vert="horz" lIns="91438" tIns="45719" rIns="91438" bIns="45719" rtlCol="0" anchor="b"/>
          <a:lstStyle>
            <a:lvl1pPr algn="r">
              <a:defRPr sz="1200"/>
            </a:lvl1pPr>
          </a:lstStyle>
          <a:p>
            <a:fld id="{28590A62-BEF0-451B-83C9-53AF45644E96}" type="slidenum">
              <a:rPr lang="en-US" smtClean="0"/>
              <a:pPr/>
              <a:t>‹#›</a:t>
            </a:fld>
            <a:endParaRPr lang="en-US" dirty="0"/>
          </a:p>
        </p:txBody>
      </p:sp>
    </p:spTree>
    <p:extLst>
      <p:ext uri="{BB962C8B-B14F-4D97-AF65-F5344CB8AC3E}">
        <p14:creationId xmlns:p14="http://schemas.microsoft.com/office/powerpoint/2010/main" val="420278215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6682187-1F25-423B-BCDF-4F668482A3DA}" type="datetimeFigureOut">
              <a:rPr lang="en-US" smtClean="0"/>
              <a:pPr/>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E9D9CB-6FC2-44AD-9F72-9D25568D445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682187-1F25-423B-BCDF-4F668482A3DA}" type="datetimeFigureOut">
              <a:rPr lang="en-US" smtClean="0"/>
              <a:pPr/>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E9D9CB-6FC2-44AD-9F72-9D25568D445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682187-1F25-423B-BCDF-4F668482A3DA}" type="datetimeFigureOut">
              <a:rPr lang="en-US" smtClean="0"/>
              <a:pPr/>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E9D9CB-6FC2-44AD-9F72-9D25568D445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682187-1F25-423B-BCDF-4F668482A3DA}" type="datetimeFigureOut">
              <a:rPr lang="en-US" smtClean="0"/>
              <a:pPr/>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E9D9CB-6FC2-44AD-9F72-9D25568D445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682187-1F25-423B-BCDF-4F668482A3DA}" type="datetimeFigureOut">
              <a:rPr lang="en-US" smtClean="0"/>
              <a:pPr/>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E9D9CB-6FC2-44AD-9F72-9D25568D445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6682187-1F25-423B-BCDF-4F668482A3DA}" type="datetimeFigureOut">
              <a:rPr lang="en-US" smtClean="0"/>
              <a:pPr/>
              <a:t>4/7/2020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E9D9CB-6FC2-44AD-9F72-9D25568D445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6682187-1F25-423B-BCDF-4F668482A3DA}" type="datetimeFigureOut">
              <a:rPr lang="en-US" smtClean="0"/>
              <a:pPr/>
              <a:t>4/7/2020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CE9D9CB-6FC2-44AD-9F72-9D25568D445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6682187-1F25-423B-BCDF-4F668482A3DA}" type="datetimeFigureOut">
              <a:rPr lang="en-US" smtClean="0"/>
              <a:pPr/>
              <a:t>4/7/2020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CE9D9CB-6FC2-44AD-9F72-9D25568D445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682187-1F25-423B-BCDF-4F668482A3DA}" type="datetimeFigureOut">
              <a:rPr lang="en-US" smtClean="0"/>
              <a:pPr/>
              <a:t>4/7/2020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CE9D9CB-6FC2-44AD-9F72-9D25568D445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682187-1F25-423B-BCDF-4F668482A3DA}" type="datetimeFigureOut">
              <a:rPr lang="en-US" smtClean="0"/>
              <a:pPr/>
              <a:t>4/7/2020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E9D9CB-6FC2-44AD-9F72-9D25568D445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682187-1F25-423B-BCDF-4F668482A3DA}" type="datetimeFigureOut">
              <a:rPr lang="en-US" smtClean="0"/>
              <a:pPr/>
              <a:t>4/7/2020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E9D9CB-6FC2-44AD-9F72-9D25568D445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682187-1F25-423B-BCDF-4F668482A3DA}" type="datetimeFigureOut">
              <a:rPr lang="en-US" smtClean="0"/>
              <a:pPr/>
              <a:t>4/7/2020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E9D9CB-6FC2-44AD-9F72-9D25568D445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gif"/><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www.youtube.com/watch?v=tqOVYpkZ0qs&amp;feature=related"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youtube.com/watch?v=gEwzDydciWc"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youtube.com/watch?v=vTzH1P3aQjg&amp;feature=related" TargetMode="External"/><Relationship Id="rId2" Type="http://schemas.openxmlformats.org/officeDocument/2006/relationships/hyperlink" Target="http://www.youtube.com/watch?v=3cD3U2pgb5w&amp;feature=related"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youtube.com/watch?v=IYW6wwEAnqs"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youtube.com/watch?v=O-EdX4MaMFE&amp;feature=fvwrel"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679575"/>
          </a:xfrm>
        </p:spPr>
        <p:txBody>
          <a:bodyPr>
            <a:normAutofit fontScale="90000"/>
          </a:bodyPr>
          <a:lstStyle/>
          <a:p>
            <a:r>
              <a:rPr lang="en-US" dirty="0">
                <a:solidFill>
                  <a:srgbClr val="FF0000"/>
                </a:solidFill>
              </a:rPr>
              <a:t>There are one hundred thousand bacteria squirming around on every square centimeter of your skin.</a:t>
            </a:r>
          </a:p>
        </p:txBody>
      </p:sp>
      <p:sp>
        <p:nvSpPr>
          <p:cNvPr id="3" name="Subtitle 2"/>
          <p:cNvSpPr>
            <a:spLocks noGrp="1"/>
          </p:cNvSpPr>
          <p:nvPr>
            <p:ph type="subTitle" idx="1"/>
          </p:nvPr>
        </p:nvSpPr>
        <p:spPr>
          <a:xfrm>
            <a:off x="1371600" y="4191000"/>
            <a:ext cx="6400800" cy="1447800"/>
          </a:xfrm>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By shape</a:t>
            </a:r>
          </a:p>
        </p:txBody>
      </p:sp>
      <p:pic>
        <p:nvPicPr>
          <p:cNvPr id="4" name="Content Placeholder 3" descr="abcde.gif"/>
          <p:cNvPicPr>
            <a:picLocks noGrp="1" noChangeAspect="1"/>
          </p:cNvPicPr>
          <p:nvPr>
            <p:ph idx="1"/>
          </p:nvPr>
        </p:nvPicPr>
        <p:blipFill>
          <a:blip r:embed="rId2" cstate="print"/>
          <a:stretch>
            <a:fillRect/>
          </a:stretch>
        </p:blipFill>
        <p:spPr>
          <a:xfrm>
            <a:off x="1143000" y="1447800"/>
            <a:ext cx="6553200" cy="495300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shapes</a:t>
            </a:r>
          </a:p>
        </p:txBody>
      </p:sp>
      <p:sp>
        <p:nvSpPr>
          <p:cNvPr id="3" name="Content Placeholder 2"/>
          <p:cNvSpPr>
            <a:spLocks noGrp="1"/>
          </p:cNvSpPr>
          <p:nvPr>
            <p:ph sz="half" idx="1"/>
          </p:nvPr>
        </p:nvSpPr>
        <p:spPr>
          <a:xfrm>
            <a:off x="457200" y="1600200"/>
            <a:ext cx="3657600" cy="4525963"/>
          </a:xfrm>
        </p:spPr>
        <p:txBody>
          <a:bodyPr/>
          <a:lstStyle/>
          <a:p>
            <a:pPr>
              <a:buNone/>
            </a:pPr>
            <a:r>
              <a:rPr lang="en-US" sz="3200" dirty="0"/>
              <a:t>1.   Coccus  (cocci)</a:t>
            </a:r>
          </a:p>
          <a:p>
            <a:pPr>
              <a:buNone/>
            </a:pPr>
            <a:r>
              <a:rPr lang="en-US" sz="3200" dirty="0"/>
              <a:t>	- spherical (round) cells</a:t>
            </a:r>
          </a:p>
          <a:p>
            <a:pPr>
              <a:buNone/>
            </a:pPr>
            <a:r>
              <a:rPr lang="en-US" sz="3200" dirty="0"/>
              <a:t>	- single, in pairs, chains or clusters  </a:t>
            </a:r>
          </a:p>
        </p:txBody>
      </p:sp>
      <p:pic>
        <p:nvPicPr>
          <p:cNvPr id="5" name="Content Placeholder 4" descr="cocci_bacteria_svg.png"/>
          <p:cNvPicPr>
            <a:picLocks noGrp="1" noChangeAspect="1"/>
          </p:cNvPicPr>
          <p:nvPr>
            <p:ph sz="half" idx="2"/>
          </p:nvPr>
        </p:nvPicPr>
        <p:blipFill>
          <a:blip r:embed="rId2" cstate="print"/>
          <a:stretch>
            <a:fillRect/>
          </a:stretch>
        </p:blipFill>
        <p:spPr>
          <a:xfrm>
            <a:off x="4114800" y="1295400"/>
            <a:ext cx="4572000" cy="50292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half" idx="1"/>
          </p:nvPr>
        </p:nvSpPr>
        <p:spPr/>
        <p:txBody>
          <a:bodyPr>
            <a:normAutofit/>
          </a:bodyPr>
          <a:lstStyle/>
          <a:p>
            <a:r>
              <a:rPr lang="en-US" sz="3200" dirty="0"/>
              <a:t>Examples of cocci:</a:t>
            </a:r>
          </a:p>
          <a:p>
            <a:pPr lvl="1"/>
            <a:r>
              <a:rPr lang="en-US" sz="3200" dirty="0"/>
              <a:t>Diplococcus (pneumococcus bacteria)</a:t>
            </a:r>
          </a:p>
        </p:txBody>
      </p:sp>
      <p:pic>
        <p:nvPicPr>
          <p:cNvPr id="5" name="Content Placeholder 4" descr="diplococcus.jpg"/>
          <p:cNvPicPr>
            <a:picLocks noGrp="1" noChangeAspect="1"/>
          </p:cNvPicPr>
          <p:nvPr>
            <p:ph sz="half" idx="2"/>
          </p:nvPr>
        </p:nvPicPr>
        <p:blipFill>
          <a:blip r:embed="rId2" cstate="print"/>
          <a:stretch>
            <a:fillRect/>
          </a:stretch>
        </p:blipFill>
        <p:spPr>
          <a:xfrm>
            <a:off x="4648200" y="1371600"/>
            <a:ext cx="4038600" cy="502920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Examples of Cocci: Streptococcus (strep throat)</a:t>
            </a:r>
          </a:p>
        </p:txBody>
      </p:sp>
      <p:pic>
        <p:nvPicPr>
          <p:cNvPr id="5" name="Content Placeholder 4" descr="Streptococcus.jpg"/>
          <p:cNvPicPr>
            <a:picLocks noGrp="1" noChangeAspect="1"/>
          </p:cNvPicPr>
          <p:nvPr>
            <p:ph sz="half" idx="1"/>
          </p:nvPr>
        </p:nvPicPr>
        <p:blipFill>
          <a:blip r:embed="rId2" cstate="print"/>
          <a:stretch>
            <a:fillRect/>
          </a:stretch>
        </p:blipFill>
        <p:spPr>
          <a:xfrm>
            <a:off x="609600" y="1905000"/>
            <a:ext cx="3581400" cy="4114800"/>
          </a:xfrm>
        </p:spPr>
      </p:pic>
      <p:pic>
        <p:nvPicPr>
          <p:cNvPr id="6" name="Content Placeholder 5" descr="strep throat.jpg"/>
          <p:cNvPicPr>
            <a:picLocks noGrp="1" noChangeAspect="1"/>
          </p:cNvPicPr>
          <p:nvPr>
            <p:ph sz="half" idx="2"/>
          </p:nvPr>
        </p:nvPicPr>
        <p:blipFill>
          <a:blip r:embed="rId3" cstate="print"/>
          <a:stretch>
            <a:fillRect/>
          </a:stretch>
        </p:blipFill>
        <p:spPr>
          <a:xfrm>
            <a:off x="4876800" y="1905000"/>
            <a:ext cx="3505199" cy="411480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Examples of Cocci Staphylococcus (gangrene)</a:t>
            </a:r>
          </a:p>
        </p:txBody>
      </p:sp>
      <p:pic>
        <p:nvPicPr>
          <p:cNvPr id="5" name="Content Placeholder 4" descr="Staphylococcus%20epidermidis%20fig1.jpg"/>
          <p:cNvPicPr>
            <a:picLocks noGrp="1" noChangeAspect="1"/>
          </p:cNvPicPr>
          <p:nvPr>
            <p:ph sz="half" idx="1"/>
          </p:nvPr>
        </p:nvPicPr>
        <p:blipFill>
          <a:blip r:embed="rId2" cstate="print"/>
          <a:stretch>
            <a:fillRect/>
          </a:stretch>
        </p:blipFill>
        <p:spPr>
          <a:xfrm>
            <a:off x="533400" y="1600200"/>
            <a:ext cx="3743325" cy="4495800"/>
          </a:xfrm>
        </p:spPr>
      </p:pic>
      <p:pic>
        <p:nvPicPr>
          <p:cNvPr id="6" name="Content Placeholder 5" descr="abc.jpg"/>
          <p:cNvPicPr>
            <a:picLocks noGrp="1" noChangeAspect="1"/>
          </p:cNvPicPr>
          <p:nvPr>
            <p:ph sz="half" idx="2"/>
          </p:nvPr>
        </p:nvPicPr>
        <p:blipFill>
          <a:blip r:embed="rId3" cstate="print"/>
          <a:stretch>
            <a:fillRect/>
          </a:stretch>
        </p:blipFill>
        <p:spPr>
          <a:xfrm>
            <a:off x="4876800" y="1524000"/>
            <a:ext cx="3581400" cy="4495800"/>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762000"/>
            <a:ext cx="8229600" cy="5791200"/>
          </a:xfrm>
        </p:spPr>
        <p:txBody>
          <a:bodyPr>
            <a:normAutofit fontScale="92500" lnSpcReduction="10000"/>
          </a:bodyPr>
          <a:lstStyle/>
          <a:p>
            <a:pPr>
              <a:buNone/>
            </a:pPr>
            <a:r>
              <a:rPr lang="en-US" dirty="0"/>
              <a:t>	b.  Bacillus (Bacilli) </a:t>
            </a:r>
          </a:p>
          <a:p>
            <a:pPr>
              <a:buNone/>
            </a:pPr>
            <a:r>
              <a:rPr lang="en-US" dirty="0"/>
              <a:t>		- rod-shaped cells</a:t>
            </a:r>
          </a:p>
          <a:p>
            <a:pPr>
              <a:buNone/>
            </a:pPr>
            <a:r>
              <a:rPr lang="en-US" dirty="0"/>
              <a:t>		- single, in pairs, some with many flagella</a:t>
            </a:r>
          </a:p>
          <a:p>
            <a:pPr>
              <a:buNone/>
            </a:pPr>
            <a:endParaRPr lang="en-US" dirty="0"/>
          </a:p>
          <a:p>
            <a:pPr>
              <a:buNone/>
            </a:pPr>
            <a:r>
              <a:rPr lang="en-US" dirty="0"/>
              <a:t>		Examples:</a:t>
            </a:r>
          </a:p>
          <a:p>
            <a:pPr>
              <a:buNone/>
            </a:pPr>
            <a:r>
              <a:rPr lang="en-US" dirty="0"/>
              <a:t>		salmonella (food poisoning)</a:t>
            </a:r>
          </a:p>
          <a:p>
            <a:pPr>
              <a:buNone/>
            </a:pPr>
            <a:r>
              <a:rPr lang="en-US" dirty="0"/>
              <a:t>		Botox  (hand, face, armpits)</a:t>
            </a:r>
          </a:p>
          <a:p>
            <a:pPr>
              <a:buNone/>
            </a:pPr>
            <a:r>
              <a:rPr lang="en-US" dirty="0"/>
              <a:t>		typhus, botulism  (found in soil, canned food)</a:t>
            </a:r>
          </a:p>
          <a:p>
            <a:pPr>
              <a:buNone/>
            </a:pPr>
            <a:r>
              <a:rPr lang="en-US" dirty="0"/>
              <a:t>		gonorrhea (STD)</a:t>
            </a:r>
          </a:p>
          <a:p>
            <a:pPr>
              <a:buNone/>
            </a:pPr>
            <a:r>
              <a:rPr lang="en-US" dirty="0"/>
              <a:t>		anthrax</a:t>
            </a:r>
          </a:p>
          <a:p>
            <a:pPr>
              <a:buNone/>
            </a:pPr>
            <a:r>
              <a:rPr lang="en-US" dirty="0"/>
              <a:t>		yogurt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dirty="0"/>
          </a:p>
        </p:txBody>
      </p:sp>
      <p:sp>
        <p:nvSpPr>
          <p:cNvPr id="8" name="Text Placeholder 7"/>
          <p:cNvSpPr>
            <a:spLocks noGrp="1"/>
          </p:cNvSpPr>
          <p:nvPr>
            <p:ph type="body" idx="1"/>
          </p:nvPr>
        </p:nvSpPr>
        <p:spPr/>
        <p:txBody>
          <a:bodyPr/>
          <a:lstStyle/>
          <a:p>
            <a:r>
              <a:rPr lang="en-US" dirty="0"/>
              <a:t>Salmonella</a:t>
            </a:r>
          </a:p>
        </p:txBody>
      </p:sp>
      <p:pic>
        <p:nvPicPr>
          <p:cNvPr id="5" name="Content Placeholder 4" descr="salmonella_bacteria.gif"/>
          <p:cNvPicPr>
            <a:picLocks noGrp="1" noChangeAspect="1"/>
          </p:cNvPicPr>
          <p:nvPr>
            <p:ph sz="half" idx="2"/>
          </p:nvPr>
        </p:nvPicPr>
        <p:blipFill>
          <a:blip r:embed="rId2" cstate="print"/>
          <a:stretch>
            <a:fillRect/>
          </a:stretch>
        </p:blipFill>
        <p:spPr>
          <a:xfrm>
            <a:off x="381000" y="2133600"/>
            <a:ext cx="4343400" cy="4191000"/>
          </a:xfrm>
        </p:spPr>
      </p:pic>
      <p:sp>
        <p:nvSpPr>
          <p:cNvPr id="9" name="Text Placeholder 8"/>
          <p:cNvSpPr>
            <a:spLocks noGrp="1"/>
          </p:cNvSpPr>
          <p:nvPr>
            <p:ph type="body" sz="quarter" idx="3"/>
          </p:nvPr>
        </p:nvSpPr>
        <p:spPr/>
        <p:txBody>
          <a:bodyPr/>
          <a:lstStyle/>
          <a:p>
            <a:r>
              <a:rPr lang="en-US" dirty="0"/>
              <a:t>Anthrax</a:t>
            </a:r>
          </a:p>
        </p:txBody>
      </p:sp>
      <p:pic>
        <p:nvPicPr>
          <p:cNvPr id="6" name="Content Placeholder 5" descr="Anthrax_bacteria-SPL.jpg"/>
          <p:cNvPicPr>
            <a:picLocks noGrp="1" noChangeAspect="1"/>
          </p:cNvPicPr>
          <p:nvPr>
            <p:ph sz="quarter" idx="4"/>
          </p:nvPr>
        </p:nvPicPr>
        <p:blipFill>
          <a:blip r:embed="rId3" cstate="print"/>
          <a:stretch>
            <a:fillRect/>
          </a:stretch>
        </p:blipFill>
        <p:spPr>
          <a:xfrm>
            <a:off x="4686534" y="2174875"/>
            <a:ext cx="3958757" cy="3951288"/>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3200" dirty="0"/>
              <a:t>Yogurt</a:t>
            </a:r>
          </a:p>
        </p:txBody>
      </p:sp>
      <p:pic>
        <p:nvPicPr>
          <p:cNvPr id="9" name="Content Placeholder 8" descr="yogurt.jpg"/>
          <p:cNvPicPr>
            <a:picLocks noGrp="1" noChangeAspect="1"/>
          </p:cNvPicPr>
          <p:nvPr>
            <p:ph idx="1"/>
          </p:nvPr>
        </p:nvPicPr>
        <p:blipFill>
          <a:blip r:embed="rId2" cstate="print"/>
          <a:stretch>
            <a:fillRect/>
          </a:stretch>
        </p:blipFill>
        <p:spPr>
          <a:xfrm>
            <a:off x="1676400" y="1828800"/>
            <a:ext cx="5486400" cy="4267200"/>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a:buNone/>
            </a:pPr>
            <a:r>
              <a:rPr lang="en-US" dirty="0"/>
              <a:t>	c.  Spirillum  (spirilla)</a:t>
            </a:r>
          </a:p>
          <a:p>
            <a:pPr>
              <a:buNone/>
            </a:pPr>
            <a:r>
              <a:rPr lang="en-US" dirty="0"/>
              <a:t>		</a:t>
            </a:r>
          </a:p>
          <a:p>
            <a:pPr>
              <a:buNone/>
            </a:pPr>
            <a:r>
              <a:rPr lang="en-US" dirty="0"/>
              <a:t>		- spiral</a:t>
            </a:r>
          </a:p>
          <a:p>
            <a:pPr>
              <a:buNone/>
            </a:pPr>
            <a:r>
              <a:rPr lang="en-US" dirty="0"/>
              <a:t>		- only single cells; no colonies</a:t>
            </a:r>
          </a:p>
          <a:p>
            <a:pPr>
              <a:buNone/>
            </a:pPr>
            <a:r>
              <a:rPr lang="en-US" dirty="0"/>
              <a:t>		- 3 different spirals (see board)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5" name="Text Placeholder 4"/>
          <p:cNvSpPr>
            <a:spLocks noGrp="1"/>
          </p:cNvSpPr>
          <p:nvPr>
            <p:ph type="body" idx="1"/>
          </p:nvPr>
        </p:nvSpPr>
        <p:spPr/>
        <p:txBody>
          <a:bodyPr/>
          <a:lstStyle/>
          <a:p>
            <a:r>
              <a:rPr lang="en-US" dirty="0"/>
              <a:t>Syphilis</a:t>
            </a:r>
          </a:p>
        </p:txBody>
      </p:sp>
      <p:pic>
        <p:nvPicPr>
          <p:cNvPr id="9" name="Content Placeholder 8" descr="SyphilisSpirochete-A.jpg"/>
          <p:cNvPicPr>
            <a:picLocks noGrp="1" noChangeAspect="1"/>
          </p:cNvPicPr>
          <p:nvPr>
            <p:ph sz="half" idx="2"/>
          </p:nvPr>
        </p:nvPicPr>
        <p:blipFill>
          <a:blip r:embed="rId2" cstate="print"/>
          <a:stretch>
            <a:fillRect/>
          </a:stretch>
        </p:blipFill>
        <p:spPr>
          <a:xfrm>
            <a:off x="762000" y="2286000"/>
            <a:ext cx="3352800" cy="3735991"/>
          </a:xfrm>
        </p:spPr>
      </p:pic>
      <p:sp>
        <p:nvSpPr>
          <p:cNvPr id="7" name="Text Placeholder 6"/>
          <p:cNvSpPr>
            <a:spLocks noGrp="1"/>
          </p:cNvSpPr>
          <p:nvPr>
            <p:ph type="body" sz="quarter" idx="3"/>
          </p:nvPr>
        </p:nvSpPr>
        <p:spPr/>
        <p:txBody>
          <a:bodyPr/>
          <a:lstStyle/>
          <a:p>
            <a:r>
              <a:rPr lang="en-US" dirty="0"/>
              <a:t>Spirilar fever (from rat bites)</a:t>
            </a:r>
          </a:p>
        </p:txBody>
      </p:sp>
      <p:pic>
        <p:nvPicPr>
          <p:cNvPr id="10" name="Content Placeholder 9" descr="abcd.jpg"/>
          <p:cNvPicPr>
            <a:picLocks noGrp="1" noChangeAspect="1"/>
          </p:cNvPicPr>
          <p:nvPr>
            <p:ph sz="quarter" idx="4"/>
          </p:nvPr>
        </p:nvPicPr>
        <p:blipFill>
          <a:blip r:embed="rId3" cstate="print"/>
          <a:stretch>
            <a:fillRect/>
          </a:stretch>
        </p:blipFill>
        <p:spPr>
          <a:xfrm>
            <a:off x="4648200" y="2362200"/>
            <a:ext cx="4038600" cy="35814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dirty="0">
                <a:hlinkClick r:id="rId2"/>
              </a:rPr>
              <a:t>Bacteria</a:t>
            </a:r>
            <a:endParaRPr lang="en-US" dirty="0"/>
          </a:p>
          <a:p>
            <a:pPr>
              <a:buNone/>
            </a:pPr>
            <a:endParaRPr lang="en-US" dirty="0"/>
          </a:p>
          <a:p>
            <a:pPr>
              <a:buNone/>
            </a:pPr>
            <a:r>
              <a:rPr lang="en-US" dirty="0"/>
              <a:t>	In this video clip, watch for the shapes of the different bacteria.</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endParaRPr lang="en-US" dirty="0"/>
          </a:p>
        </p:txBody>
      </p:sp>
      <p:pic>
        <p:nvPicPr>
          <p:cNvPr id="9" name="Content Placeholder 8" descr="bacterial shapes.jpg"/>
          <p:cNvPicPr>
            <a:picLocks noGrp="1" noChangeAspect="1"/>
          </p:cNvPicPr>
          <p:nvPr>
            <p:ph idx="1"/>
          </p:nvPr>
        </p:nvPicPr>
        <p:blipFill>
          <a:blip r:embed="rId2" cstate="print"/>
          <a:stretch>
            <a:fillRect/>
          </a:stretch>
        </p:blipFill>
        <p:spPr>
          <a:xfrm>
            <a:off x="914400" y="990600"/>
            <a:ext cx="7467600" cy="5334000"/>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92762"/>
          </a:xfrm>
        </p:spPr>
        <p:txBody>
          <a:bodyPr>
            <a:normAutofit/>
          </a:bodyPr>
          <a:lstStyle/>
          <a:p>
            <a:endParaRPr lang="en-US" sz="3200" dirty="0"/>
          </a:p>
        </p:txBody>
      </p:sp>
      <p:sp>
        <p:nvSpPr>
          <p:cNvPr id="3" name="Content Placeholder 2"/>
          <p:cNvSpPr>
            <a:spLocks noGrp="1"/>
          </p:cNvSpPr>
          <p:nvPr>
            <p:ph idx="1"/>
          </p:nvPr>
        </p:nvSpPr>
        <p:spPr>
          <a:xfrm>
            <a:off x="457200" y="304801"/>
            <a:ext cx="8229600" cy="1905000"/>
          </a:xfrm>
        </p:spPr>
        <p:txBody>
          <a:bodyPr>
            <a:normAutofit fontScale="92500" lnSpcReduction="10000"/>
          </a:bodyPr>
          <a:lstStyle/>
          <a:p>
            <a:pPr>
              <a:buNone/>
            </a:pPr>
            <a:r>
              <a:rPr lang="en-US" dirty="0"/>
              <a:t>	You may also have noticed that sometimes bacteria join together. The number of bacteria that join and the way in which they join are also used to identify and classify bacteria.</a:t>
            </a:r>
          </a:p>
          <a:p>
            <a:endParaRPr lang="en-US" dirty="0"/>
          </a:p>
        </p:txBody>
      </p:sp>
      <p:pic>
        <p:nvPicPr>
          <p:cNvPr id="4" name="Picture 3" descr="cocci_bacteria_svg.png"/>
          <p:cNvPicPr>
            <a:picLocks noChangeAspect="1"/>
          </p:cNvPicPr>
          <p:nvPr/>
        </p:nvPicPr>
        <p:blipFill>
          <a:blip r:embed="rId2" cstate="print"/>
          <a:stretch>
            <a:fillRect/>
          </a:stretch>
        </p:blipFill>
        <p:spPr>
          <a:xfrm>
            <a:off x="1905000" y="2209800"/>
            <a:ext cx="5181599" cy="365760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For the purposes of biology 12-2, remember that:</a:t>
            </a:r>
          </a:p>
        </p:txBody>
      </p:sp>
      <p:sp>
        <p:nvSpPr>
          <p:cNvPr id="3" name="Content Placeholder 2"/>
          <p:cNvSpPr>
            <a:spLocks noGrp="1"/>
          </p:cNvSpPr>
          <p:nvPr>
            <p:ph idx="1"/>
          </p:nvPr>
        </p:nvSpPr>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79874289"/>
              </p:ext>
            </p:extLst>
          </p:nvPr>
        </p:nvGraphicFramePr>
        <p:xfrm>
          <a:off x="457200" y="2209800"/>
          <a:ext cx="7848600" cy="3517244"/>
        </p:xfrm>
        <a:graphic>
          <a:graphicData uri="http://schemas.openxmlformats.org/drawingml/2006/table">
            <a:tbl>
              <a:tblPr firstRow="1" bandRow="1">
                <a:tableStyleId>{5C22544A-7EE6-4342-B048-85BDC9FD1C3A}</a:tableStyleId>
              </a:tblPr>
              <a:tblGrid>
                <a:gridCol w="57912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tblGrid>
              <a:tr h="879311">
                <a:tc>
                  <a:txBody>
                    <a:bodyPr/>
                    <a:lstStyle/>
                    <a:p>
                      <a:r>
                        <a:rPr lang="en-US" dirty="0"/>
                        <a:t>Coccus, Bacillus, Spirillum</a:t>
                      </a:r>
                    </a:p>
                  </a:txBody>
                  <a:tcPr/>
                </a:tc>
                <a:tc>
                  <a:txBody>
                    <a:bodyPr/>
                    <a:lstStyle/>
                    <a:p>
                      <a:r>
                        <a:rPr lang="en-US" dirty="0"/>
                        <a:t>One bacteria of that shape</a:t>
                      </a:r>
                    </a:p>
                  </a:txBody>
                  <a:tcPr/>
                </a:tc>
                <a:extLst>
                  <a:ext uri="{0D108BD9-81ED-4DB2-BD59-A6C34878D82A}">
                    <a16:rowId xmlns:a16="http://schemas.microsoft.com/office/drawing/2014/main" val="10000"/>
                  </a:ext>
                </a:extLst>
              </a:tr>
              <a:tr h="879311">
                <a:tc>
                  <a:txBody>
                    <a:bodyPr/>
                    <a:lstStyle/>
                    <a:p>
                      <a:r>
                        <a:rPr lang="en-US" dirty="0"/>
                        <a:t>Two-joined together </a:t>
                      </a:r>
                    </a:p>
                  </a:txBody>
                  <a:tcPr/>
                </a:tc>
                <a:tc>
                  <a:txBody>
                    <a:bodyPr/>
                    <a:lstStyle/>
                    <a:p>
                      <a:r>
                        <a:rPr lang="en-US" dirty="0"/>
                        <a:t>Diplo</a:t>
                      </a:r>
                    </a:p>
                    <a:p>
                      <a:r>
                        <a:rPr lang="en-US" dirty="0" err="1"/>
                        <a:t>Cocci</a:t>
                      </a:r>
                      <a:r>
                        <a:rPr lang="en-US" dirty="0"/>
                        <a:t>, bacilli</a:t>
                      </a:r>
                    </a:p>
                  </a:txBody>
                  <a:tcPr/>
                </a:tc>
                <a:extLst>
                  <a:ext uri="{0D108BD9-81ED-4DB2-BD59-A6C34878D82A}">
                    <a16:rowId xmlns:a16="http://schemas.microsoft.com/office/drawing/2014/main" val="10001"/>
                  </a:ext>
                </a:extLst>
              </a:tr>
              <a:tr h="879311">
                <a:tc>
                  <a:txBody>
                    <a:bodyPr/>
                    <a:lstStyle/>
                    <a:p>
                      <a:r>
                        <a:rPr lang="en-US" dirty="0"/>
                        <a:t>Bunch together, triangular shape</a:t>
                      </a:r>
                    </a:p>
                  </a:txBody>
                  <a:tcPr/>
                </a:tc>
                <a:tc>
                  <a:txBody>
                    <a:bodyPr/>
                    <a:lstStyle/>
                    <a:p>
                      <a:r>
                        <a:rPr lang="en-US" dirty="0" err="1"/>
                        <a:t>Staphylo</a:t>
                      </a:r>
                      <a:endParaRPr lang="en-US" dirty="0"/>
                    </a:p>
                    <a:p>
                      <a:r>
                        <a:rPr lang="en-US" dirty="0" err="1"/>
                        <a:t>Cocci</a:t>
                      </a:r>
                      <a:endParaRPr lang="en-US" dirty="0"/>
                    </a:p>
                  </a:txBody>
                  <a:tcPr/>
                </a:tc>
                <a:extLst>
                  <a:ext uri="{0D108BD9-81ED-4DB2-BD59-A6C34878D82A}">
                    <a16:rowId xmlns:a16="http://schemas.microsoft.com/office/drawing/2014/main" val="10002"/>
                  </a:ext>
                </a:extLst>
              </a:tr>
              <a:tr h="879311">
                <a:tc>
                  <a:txBody>
                    <a:bodyPr/>
                    <a:lstStyle/>
                    <a:p>
                      <a:r>
                        <a:rPr lang="en-US" dirty="0"/>
                        <a:t>Chain of more than 2</a:t>
                      </a:r>
                    </a:p>
                  </a:txBody>
                  <a:tcPr/>
                </a:tc>
                <a:tc>
                  <a:txBody>
                    <a:bodyPr/>
                    <a:lstStyle/>
                    <a:p>
                      <a:r>
                        <a:rPr lang="en-US" dirty="0" err="1"/>
                        <a:t>Strepto</a:t>
                      </a:r>
                      <a:endParaRPr lang="en-US" dirty="0"/>
                    </a:p>
                    <a:p>
                      <a:r>
                        <a:rPr lang="en-US" dirty="0" err="1"/>
                        <a:t>Cocci</a:t>
                      </a:r>
                      <a:endParaRPr lang="en-US" dirty="0"/>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2.  Cell walls</a:t>
            </a:r>
          </a:p>
        </p:txBody>
      </p:sp>
      <p:sp>
        <p:nvSpPr>
          <p:cNvPr id="3" name="Content Placeholder 2"/>
          <p:cNvSpPr>
            <a:spLocks noGrp="1"/>
          </p:cNvSpPr>
          <p:nvPr>
            <p:ph idx="1"/>
          </p:nvPr>
        </p:nvSpPr>
        <p:spPr/>
        <p:txBody>
          <a:bodyPr>
            <a:normAutofit fontScale="85000" lnSpcReduction="10000"/>
          </a:bodyPr>
          <a:lstStyle/>
          <a:p>
            <a:pPr>
              <a:buNone/>
            </a:pPr>
            <a:r>
              <a:rPr lang="en-US" dirty="0">
                <a:solidFill>
                  <a:srgbClr val="FF0000"/>
                </a:solidFill>
              </a:rPr>
              <a:t>Remember that </a:t>
            </a:r>
            <a:r>
              <a:rPr lang="en-US" dirty="0" err="1">
                <a:solidFill>
                  <a:srgbClr val="FF0000"/>
                </a:solidFill>
              </a:rPr>
              <a:t>Archaebacteria</a:t>
            </a:r>
            <a:r>
              <a:rPr lang="en-US" dirty="0">
                <a:solidFill>
                  <a:srgbClr val="FF0000"/>
                </a:solidFill>
              </a:rPr>
              <a:t> do not have </a:t>
            </a:r>
            <a:r>
              <a:rPr lang="en-US" dirty="0" err="1">
                <a:solidFill>
                  <a:srgbClr val="FF0000"/>
                </a:solidFill>
              </a:rPr>
              <a:t>peptidogycan</a:t>
            </a:r>
            <a:r>
              <a:rPr lang="en-US" dirty="0">
                <a:solidFill>
                  <a:srgbClr val="FF0000"/>
                </a:solidFill>
              </a:rPr>
              <a:t> in their cell walls. Eubacteria do have peptidoglycan.</a:t>
            </a:r>
          </a:p>
          <a:p>
            <a:pPr>
              <a:buNone/>
            </a:pPr>
            <a:endParaRPr lang="en-US" dirty="0"/>
          </a:p>
          <a:p>
            <a:pPr>
              <a:buNone/>
            </a:pPr>
            <a:r>
              <a:rPr lang="en-US" dirty="0"/>
              <a:t>In Eubacteria, there are two types of cell walls.</a:t>
            </a:r>
          </a:p>
          <a:p>
            <a:pPr>
              <a:buNone/>
            </a:pPr>
            <a:endParaRPr lang="en-US" dirty="0"/>
          </a:p>
          <a:p>
            <a:pPr>
              <a:buNone/>
            </a:pPr>
            <a:r>
              <a:rPr lang="en-US" b="1" dirty="0"/>
              <a:t>A technique called gram-staining</a:t>
            </a:r>
            <a:r>
              <a:rPr lang="en-US" dirty="0"/>
              <a:t> is used to tell them apart. First, a violet coloured gram stain is applied. It stains the peptidoglycan in the cell wall. An alcohol treatment is then applied. This dissolves the outer lipid layer and removes the violet coloured dye.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449763"/>
          </a:xfrm>
        </p:spPr>
        <p:txBody>
          <a:bodyPr>
            <a:normAutofit/>
          </a:bodyPr>
          <a:lstStyle/>
          <a:p>
            <a:pPr>
              <a:buNone/>
            </a:pPr>
            <a:r>
              <a:rPr lang="en-US" b="1" dirty="0"/>
              <a:t>	</a:t>
            </a:r>
          </a:p>
          <a:p>
            <a:pPr>
              <a:buNone/>
            </a:pPr>
            <a:r>
              <a:rPr lang="en-US" dirty="0"/>
              <a:t>	</a:t>
            </a:r>
          </a:p>
        </p:txBody>
      </p:sp>
      <p:sp>
        <p:nvSpPr>
          <p:cNvPr id="4" name="Title 3"/>
          <p:cNvSpPr>
            <a:spLocks noGrp="1"/>
          </p:cNvSpPr>
          <p:nvPr>
            <p:ph type="title"/>
          </p:nvPr>
        </p:nvSpPr>
        <p:spPr>
          <a:xfrm>
            <a:off x="457200" y="685800"/>
            <a:ext cx="8229600" cy="731838"/>
          </a:xfrm>
        </p:spPr>
        <p:txBody>
          <a:bodyPr>
            <a:noAutofit/>
          </a:bodyPr>
          <a:lstStyle/>
          <a:p>
            <a:r>
              <a:rPr lang="en-US" sz="2800" b="1" dirty="0"/>
              <a:t>Gram-positive bacteria </a:t>
            </a:r>
            <a:r>
              <a:rPr lang="en-US" sz="2800" dirty="0"/>
              <a:t>have thick peptidoglycan walls that hold the stain better and keep the dark violet </a:t>
            </a:r>
            <a:r>
              <a:rPr lang="en-US" sz="2800" dirty="0" err="1"/>
              <a:t>colour</a:t>
            </a:r>
            <a:r>
              <a:rPr lang="en-US" sz="2800" dirty="0"/>
              <a:t>. </a:t>
            </a:r>
            <a:br>
              <a:rPr lang="en-US" sz="2800" dirty="0"/>
            </a:br>
            <a:endParaRPr lang="en-US" sz="28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1752600"/>
            <a:ext cx="5715000" cy="3581400"/>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350838"/>
          </a:xfrm>
        </p:spPr>
        <p:txBody>
          <a:bodyPr>
            <a:normAutofit fontScale="90000"/>
          </a:bodyPr>
          <a:lstStyle/>
          <a:p>
            <a:r>
              <a:rPr lang="en-US" sz="3100" b="1" dirty="0"/>
              <a:t>Gram-negative bacteria </a:t>
            </a:r>
            <a:r>
              <a:rPr lang="en-US" sz="3100" dirty="0"/>
              <a:t>have thinner peptidoglycan walls and have 2 membranes: an outer and an inner with the cell wall between them. This provides more protection to the bacterium. </a:t>
            </a:r>
            <a:br>
              <a:rPr lang="en-US" dirty="0"/>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00200" y="1981200"/>
            <a:ext cx="5410200" cy="3657600"/>
          </a:xfrm>
        </p:spPr>
      </p:pic>
    </p:spTree>
    <p:extLst>
      <p:ext uri="{BB962C8B-B14F-4D97-AF65-F5344CB8AC3E}">
        <p14:creationId xmlns:p14="http://schemas.microsoft.com/office/powerpoint/2010/main" val="26238592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Getting Energy</a:t>
            </a:r>
          </a:p>
        </p:txBody>
      </p:sp>
      <p:sp>
        <p:nvSpPr>
          <p:cNvPr id="3" name="Content Placeholder 2"/>
          <p:cNvSpPr>
            <a:spLocks noGrp="1"/>
          </p:cNvSpPr>
          <p:nvPr>
            <p:ph idx="1"/>
          </p:nvPr>
        </p:nvSpPr>
        <p:spPr/>
        <p:txBody>
          <a:bodyPr/>
          <a:lstStyle/>
          <a:p>
            <a:pPr marL="0" indent="0">
              <a:buNone/>
            </a:pPr>
            <a:r>
              <a:rPr lang="en-US" dirty="0">
                <a:solidFill>
                  <a:srgbClr val="FF0000"/>
                </a:solidFill>
              </a:rPr>
              <a:t>All cells in organisms need energy and carbon to carry out their functions. For example, animals get both their energy and carbon from eating food.</a:t>
            </a:r>
          </a:p>
          <a:p>
            <a:pPr marL="0" indent="0">
              <a:buNone/>
            </a:pPr>
            <a:endParaRPr lang="en-US" dirty="0">
              <a:solidFill>
                <a:srgbClr val="FF0000"/>
              </a:solidFill>
            </a:endParaRPr>
          </a:p>
          <a:p>
            <a:pPr marL="0" indent="0">
              <a:buNone/>
            </a:pPr>
            <a:r>
              <a:rPr lang="en-US" dirty="0"/>
              <a:t>When we classify organisms, including bacteria, we look at how they get both their energy and the carbon they need.</a:t>
            </a:r>
          </a:p>
        </p:txBody>
      </p:sp>
    </p:spTree>
    <p:extLst>
      <p:ext uri="{BB962C8B-B14F-4D97-AF65-F5344CB8AC3E}">
        <p14:creationId xmlns:p14="http://schemas.microsoft.com/office/powerpoint/2010/main" val="34391567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3.  Getting energy &amp; carbon: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a</a:t>
            </a:r>
            <a:r>
              <a:rPr lang="en-US" b="1" dirty="0"/>
              <a:t>.  Heterotrophs </a:t>
            </a:r>
            <a:r>
              <a:rPr lang="en-US" dirty="0"/>
              <a:t>(consume):</a:t>
            </a:r>
          </a:p>
          <a:p>
            <a:pPr marL="0" indent="0">
              <a:buNone/>
            </a:pPr>
            <a:r>
              <a:rPr lang="en-US" dirty="0"/>
              <a:t>		- </a:t>
            </a:r>
            <a:r>
              <a:rPr lang="en-US" dirty="0" err="1"/>
              <a:t>Chemoheterotrophs</a:t>
            </a:r>
            <a:r>
              <a:rPr lang="en-US" dirty="0"/>
              <a:t>: Must take in 	organic molecules (living or once living 	things) for both energy and a supply of 	carbon. </a:t>
            </a:r>
          </a:p>
          <a:p>
            <a:endParaRPr lang="en-US" dirty="0"/>
          </a:p>
          <a:p>
            <a:pPr marL="0" indent="0">
              <a:buNone/>
            </a:pPr>
            <a:r>
              <a:rPr lang="en-US" dirty="0"/>
              <a:t>		- </a:t>
            </a:r>
            <a:r>
              <a:rPr lang="en-US" dirty="0" err="1"/>
              <a:t>Photoheterotrophs</a:t>
            </a:r>
            <a:r>
              <a:rPr lang="en-US" dirty="0"/>
              <a:t>: Use sunlight for 	energy and take in organic molecules for 	carbon.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57400" y="1752600"/>
            <a:ext cx="4572000" cy="3810000"/>
          </a:xfrm>
        </p:spPr>
      </p:pic>
    </p:spTree>
    <p:extLst>
      <p:ext uri="{BB962C8B-B14F-4D97-AF65-F5344CB8AC3E}">
        <p14:creationId xmlns:p14="http://schemas.microsoft.com/office/powerpoint/2010/main" val="6449317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Autofit/>
          </a:bodyPr>
          <a:lstStyle/>
          <a:p>
            <a:pPr marL="514350" indent="-514350">
              <a:buAutoNum type="alphaLcPeriod" startAt="2"/>
            </a:pPr>
            <a:r>
              <a:rPr lang="en-US" b="1" dirty="0"/>
              <a:t>Autotrophs:</a:t>
            </a:r>
          </a:p>
          <a:p>
            <a:pPr marL="914400" lvl="1" indent="-514350">
              <a:buNone/>
            </a:pPr>
            <a:r>
              <a:rPr lang="en-US" sz="3200" b="1" dirty="0"/>
              <a:t>	Chemoautotrophs: </a:t>
            </a:r>
            <a:r>
              <a:rPr lang="en-US" sz="3200" dirty="0"/>
              <a:t> Get both energy and carbon from consuming non-organic sources. </a:t>
            </a:r>
          </a:p>
          <a:p>
            <a:pPr marL="914400" lvl="1" indent="-514350">
              <a:buNone/>
            </a:pPr>
            <a:r>
              <a:rPr lang="en-US" sz="3200" b="1" dirty="0"/>
              <a:t>	Photoautotrophs: </a:t>
            </a:r>
            <a:r>
              <a:rPr lang="en-US" sz="3200" dirty="0"/>
              <a:t>Use sunlight to convert inorganic molecules to both carbon compounds and food energy.</a:t>
            </a:r>
          </a:p>
          <a:p>
            <a:pPr marL="914400" lvl="1" indent="-514350">
              <a:buNone/>
            </a:pPr>
            <a:r>
              <a:rPr lang="en-US" sz="3200" dirty="0"/>
              <a:t>	Cyanobacteria, one of the photoautotrophs, has chlorophyll which gives it a blue-green colour.</a:t>
            </a:r>
          </a:p>
          <a:p>
            <a:pPr marL="914400" lvl="1" indent="-514350">
              <a:buNone/>
            </a:pPr>
            <a:r>
              <a:rPr lang="en-US" sz="3200" b="1" dirty="0"/>
              <a:t>	</a:t>
            </a:r>
          </a:p>
          <a:p>
            <a:pPr marL="914400" lvl="1" indent="-514350">
              <a:buNone/>
            </a:pPr>
            <a:r>
              <a:rPr lang="en-US" sz="3200" b="1" dirty="0"/>
              <a:t>	</a:t>
            </a: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Bacteria </a:t>
            </a:r>
          </a:p>
        </p:txBody>
      </p:sp>
      <p:pic>
        <p:nvPicPr>
          <p:cNvPr id="4" name="Content Placeholder 3" descr="bactcell.jpg"/>
          <p:cNvPicPr>
            <a:picLocks noGrp="1" noChangeAspect="1"/>
          </p:cNvPicPr>
          <p:nvPr>
            <p:ph idx="1"/>
          </p:nvPr>
        </p:nvPicPr>
        <p:blipFill>
          <a:blip r:embed="rId2" cstate="print"/>
          <a:stretch>
            <a:fillRect/>
          </a:stretch>
        </p:blipFill>
        <p:spPr>
          <a:xfrm>
            <a:off x="762000" y="2021680"/>
            <a:ext cx="7696200" cy="4302919"/>
          </a:xfr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US" sz="3600" dirty="0"/>
              <a:t>Releasing energy  </a:t>
            </a:r>
            <a:r>
              <a:rPr lang="en-US" sz="2700" dirty="0"/>
              <a:t>(still under #3 “Getting Energy”)</a:t>
            </a:r>
          </a:p>
        </p:txBody>
      </p:sp>
      <p:sp>
        <p:nvSpPr>
          <p:cNvPr id="5" name="Content Placeholder 4"/>
          <p:cNvSpPr>
            <a:spLocks noGrp="1"/>
          </p:cNvSpPr>
          <p:nvPr>
            <p:ph idx="1"/>
          </p:nvPr>
        </p:nvSpPr>
        <p:spPr/>
        <p:txBody>
          <a:bodyPr>
            <a:normAutofit lnSpcReduction="10000"/>
          </a:bodyPr>
          <a:lstStyle/>
          <a:p>
            <a:pPr>
              <a:buNone/>
            </a:pPr>
            <a:r>
              <a:rPr lang="en-US" dirty="0"/>
              <a:t>    Bacteria need a constant supply of energy that they can use. This energy is converted to energy that the cell can use by the process of cellular respiration or fermentation or both.</a:t>
            </a:r>
          </a:p>
          <a:p>
            <a:pPr>
              <a:buNone/>
            </a:pPr>
            <a:r>
              <a:rPr lang="en-US" dirty="0"/>
              <a:t>a. Organisms that require a constant supply of oxygen (for cellular respiration) to live are called </a:t>
            </a:r>
            <a:r>
              <a:rPr lang="en-US" b="1" dirty="0"/>
              <a:t>obligate aerobes.</a:t>
            </a:r>
          </a:p>
          <a:p>
            <a:pPr>
              <a:buNone/>
            </a:pPr>
            <a:r>
              <a:rPr lang="en-US" dirty="0"/>
              <a:t>	</a:t>
            </a:r>
            <a:r>
              <a:rPr lang="en-US" dirty="0">
                <a:solidFill>
                  <a:srgbClr val="FF0000"/>
                </a:solidFill>
              </a:rPr>
              <a:t>(Obligate = obligated)</a:t>
            </a:r>
          </a:p>
          <a:p>
            <a:pPr>
              <a:buNone/>
            </a:pPr>
            <a:r>
              <a:rPr lang="en-US" dirty="0">
                <a:solidFill>
                  <a:srgbClr val="FF0000"/>
                </a:solidFill>
              </a:rPr>
              <a:t>	Ex. Mycobacterium tuberculosis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a:buNone/>
            </a:pPr>
            <a:r>
              <a:rPr lang="en-US" dirty="0"/>
              <a:t>	b.  Some bacteria not only do not require oxygen (fermentation), they are killed by it. These are called </a:t>
            </a:r>
            <a:r>
              <a:rPr lang="en-US" b="1" dirty="0"/>
              <a:t>obligate 	anaerobes.  </a:t>
            </a:r>
            <a:r>
              <a:rPr lang="en-US" dirty="0"/>
              <a:t>They must live in the absence of oxygen. </a:t>
            </a:r>
          </a:p>
          <a:p>
            <a:pPr>
              <a:buNone/>
            </a:pPr>
            <a:r>
              <a:rPr lang="en-US" dirty="0"/>
              <a:t>	</a:t>
            </a:r>
          </a:p>
          <a:p>
            <a:pPr>
              <a:buNone/>
            </a:pPr>
            <a:r>
              <a:rPr lang="en-US" dirty="0"/>
              <a:t>	</a:t>
            </a:r>
            <a:r>
              <a:rPr lang="en-US" dirty="0">
                <a:solidFill>
                  <a:srgbClr val="FF0000"/>
                </a:solidFill>
              </a:rPr>
              <a:t>Ex. </a:t>
            </a:r>
            <a:r>
              <a:rPr lang="en-US" i="1" dirty="0">
                <a:solidFill>
                  <a:srgbClr val="FF0000"/>
                </a:solidFill>
              </a:rPr>
              <a:t>Costridium botulinum </a:t>
            </a:r>
            <a:r>
              <a:rPr lang="en-US" dirty="0">
                <a:solidFill>
                  <a:srgbClr val="FF0000"/>
                </a:solidFill>
              </a:rPr>
              <a:t>(Botulism), which lives in the soil. It can also grow in sealed cans.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marL="514350" indent="-514350">
              <a:buNone/>
            </a:pPr>
            <a:r>
              <a:rPr lang="en-US" dirty="0"/>
              <a:t>c.   Some bacteria can survive with or without oxygen (cellular respiration and fermentation). These are</a:t>
            </a:r>
            <a:r>
              <a:rPr lang="en-US" b="1" dirty="0"/>
              <a:t> facultative anaerobes.</a:t>
            </a:r>
          </a:p>
          <a:p>
            <a:pPr marL="514350" indent="-514350">
              <a:buNone/>
            </a:pPr>
            <a:r>
              <a:rPr lang="en-US" b="1" dirty="0"/>
              <a:t>	</a:t>
            </a:r>
            <a:r>
              <a:rPr lang="en-US" dirty="0">
                <a:solidFill>
                  <a:srgbClr val="FF0000"/>
                </a:solidFill>
              </a:rPr>
              <a:t>(Facultative means that the organisms have the faculty to function in different ways, depending on the environment.)</a:t>
            </a:r>
          </a:p>
          <a:p>
            <a:pPr marL="514350" indent="-514350">
              <a:buNone/>
            </a:pPr>
            <a:r>
              <a:rPr lang="en-US" dirty="0">
                <a:solidFill>
                  <a:srgbClr val="FF0000"/>
                </a:solidFill>
              </a:rPr>
              <a:t>	</a:t>
            </a:r>
          </a:p>
          <a:p>
            <a:pPr marL="514350" indent="-514350">
              <a:buNone/>
            </a:pPr>
            <a:r>
              <a:rPr lang="en-US" dirty="0">
                <a:solidFill>
                  <a:srgbClr val="FF0000"/>
                </a:solidFill>
              </a:rPr>
              <a:t>	Ex.   E. coli</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US" sz="3200" dirty="0"/>
              <a:t>4.  Reproduction</a:t>
            </a:r>
          </a:p>
        </p:txBody>
      </p:sp>
      <p:sp>
        <p:nvSpPr>
          <p:cNvPr id="3" name="Content Placeholder 2"/>
          <p:cNvSpPr>
            <a:spLocks noGrp="1"/>
          </p:cNvSpPr>
          <p:nvPr>
            <p:ph idx="1"/>
          </p:nvPr>
        </p:nvSpPr>
        <p:spPr/>
        <p:txBody>
          <a:bodyPr/>
          <a:lstStyle/>
          <a:p>
            <a:pPr>
              <a:buNone/>
            </a:pPr>
            <a:r>
              <a:rPr lang="en-US" dirty="0"/>
              <a:t> </a:t>
            </a:r>
          </a:p>
          <a:p>
            <a:pPr>
              <a:buNone/>
            </a:pPr>
            <a:endParaRPr lang="en-US" dirty="0"/>
          </a:p>
          <a:p>
            <a:pPr>
              <a:buNone/>
            </a:pPr>
            <a:r>
              <a:rPr lang="en-US" dirty="0">
                <a:hlinkClick r:id="rId2"/>
              </a:rPr>
              <a:t>http://www.youtube.com/watch?v=gEwzDydciWc</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533400"/>
            <a:ext cx="8229600" cy="5592763"/>
          </a:xfrm>
        </p:spPr>
        <p:txBody>
          <a:bodyPr/>
          <a:lstStyle/>
          <a:p>
            <a:pPr>
              <a:buNone/>
            </a:pPr>
            <a:r>
              <a:rPr lang="en-US" dirty="0"/>
              <a:t>	a.   </a:t>
            </a:r>
            <a:r>
              <a:rPr lang="en-US" b="1" dirty="0"/>
              <a:t>Binary Fission </a:t>
            </a:r>
            <a:r>
              <a:rPr lang="en-US" dirty="0"/>
              <a:t>(asexual):</a:t>
            </a:r>
          </a:p>
          <a:p>
            <a:pPr>
              <a:buNone/>
            </a:pPr>
            <a:endParaRPr lang="en-US" dirty="0"/>
          </a:p>
          <a:p>
            <a:pPr lvl="2"/>
            <a:r>
              <a:rPr lang="en-US" sz="2800" dirty="0"/>
              <a:t>Splitting in two</a:t>
            </a:r>
          </a:p>
          <a:p>
            <a:pPr lvl="2"/>
            <a:r>
              <a:rPr lang="en-US" sz="2800" dirty="0"/>
              <a:t>Involves one cell only (not male and female cells)</a:t>
            </a:r>
          </a:p>
          <a:p>
            <a:pPr lvl="2"/>
            <a:r>
              <a:rPr lang="en-US" sz="2800" dirty="0"/>
              <a:t>Makes exact replicas</a:t>
            </a:r>
          </a:p>
          <a:p>
            <a:pPr lvl="2"/>
            <a:endParaRPr lang="en-US" sz="2800" dirty="0"/>
          </a:p>
          <a:p>
            <a:pPr lvl="2">
              <a:buNone/>
            </a:pPr>
            <a:r>
              <a:rPr lang="en-US" sz="2800" dirty="0">
                <a:hlinkClick r:id="rId2"/>
              </a:rPr>
              <a:t>http://www.youtube.com/watch?v=3cD3U2pgb5w&amp;feature=related</a:t>
            </a:r>
            <a:r>
              <a:rPr lang="en-US" sz="2800" dirty="0"/>
              <a:t>	</a:t>
            </a:r>
            <a:endParaRPr lang="en-US" dirty="0"/>
          </a:p>
          <a:p>
            <a:pPr lvl="2">
              <a:buNone/>
            </a:pPr>
            <a:r>
              <a:rPr lang="en-US" sz="2800" dirty="0">
                <a:hlinkClick r:id="rId3"/>
              </a:rPr>
              <a:t>http://www.youtube.com/watch?v=vTzH1P3aQjg&amp;feature=related</a:t>
            </a:r>
            <a:endParaRPr lang="en-US" sz="2800" dirty="0"/>
          </a:p>
        </p:txBody>
      </p:sp>
    </p:spTree>
    <p:extLst>
      <p:ext uri="{BB962C8B-B14F-4D97-AF65-F5344CB8AC3E}">
        <p14:creationId xmlns:p14="http://schemas.microsoft.com/office/powerpoint/2010/main" val="39944228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Conjugation</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5000" y="1371600"/>
            <a:ext cx="5410200" cy="4495800"/>
          </a:xfrm>
        </p:spPr>
      </p:pic>
    </p:spTree>
    <p:extLst>
      <p:ext uri="{BB962C8B-B14F-4D97-AF65-F5344CB8AC3E}">
        <p14:creationId xmlns:p14="http://schemas.microsoft.com/office/powerpoint/2010/main" val="19449152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0000" lnSpcReduction="20000"/>
          </a:bodyPr>
          <a:lstStyle/>
          <a:p>
            <a:pPr>
              <a:buNone/>
            </a:pPr>
            <a:r>
              <a:rPr lang="en-US" dirty="0"/>
              <a:t>	</a:t>
            </a:r>
            <a:r>
              <a:rPr lang="en-US" sz="4600" dirty="0"/>
              <a:t>b.  </a:t>
            </a:r>
            <a:r>
              <a:rPr lang="en-US" sz="4600" b="1" dirty="0"/>
              <a:t>Conjugation</a:t>
            </a:r>
            <a:r>
              <a:rPr lang="en-US" sz="4600" dirty="0"/>
              <a:t>:</a:t>
            </a:r>
          </a:p>
          <a:p>
            <a:pPr>
              <a:buNone/>
            </a:pPr>
            <a:endParaRPr lang="en-US" sz="3000" dirty="0"/>
          </a:p>
          <a:p>
            <a:r>
              <a:rPr lang="en-US" sz="4000" dirty="0"/>
              <a:t>It is always better for a species to share DNA so that every member of the species is not exactly the same genetically.</a:t>
            </a:r>
          </a:p>
          <a:p>
            <a:pPr>
              <a:buNone/>
            </a:pPr>
            <a:endParaRPr lang="en-US" sz="4000" dirty="0"/>
          </a:p>
          <a:p>
            <a:r>
              <a:rPr lang="en-US" sz="4000" dirty="0"/>
              <a:t>Some bacteria share part of their DNA. In these bacteria, there is the main strand of DNA and also some smaller circles with part of the DNA in them. These small circles of DNA are called </a:t>
            </a:r>
            <a:r>
              <a:rPr lang="en-US" sz="4000" b="1" dirty="0"/>
              <a:t>plasmids.</a:t>
            </a:r>
          </a:p>
          <a:p>
            <a:pPr>
              <a:buNone/>
            </a:pPr>
            <a:endParaRPr lang="en-US" sz="3000" dirty="0"/>
          </a:p>
          <a:p>
            <a:pPr lvl="3">
              <a:buNone/>
            </a:pPr>
            <a:endParaRPr lang="en-US" sz="2800" dirty="0">
              <a:hlinkClick r:id="rId2"/>
            </a:endParaRPr>
          </a:p>
          <a:p>
            <a:pPr lvl="3">
              <a:buNone/>
            </a:pPr>
            <a:endParaRPr lang="en-US" sz="2800" dirty="0">
              <a:hlinkClick r:id="rId2"/>
            </a:endParaRPr>
          </a:p>
          <a:p>
            <a:pPr>
              <a:buNone/>
            </a:pPr>
            <a:r>
              <a:rPr lang="en-US" sz="2800" dirty="0"/>
              <a:t>		</a:t>
            </a:r>
          </a:p>
          <a:p>
            <a:pPr>
              <a:buNone/>
            </a:pPr>
            <a:r>
              <a:rPr lang="en-US" dirty="0"/>
              <a:t>			</a:t>
            </a:r>
          </a:p>
        </p:txBody>
      </p:sp>
    </p:spTree>
    <p:extLst>
      <p:ext uri="{BB962C8B-B14F-4D97-AF65-F5344CB8AC3E}">
        <p14:creationId xmlns:p14="http://schemas.microsoft.com/office/powerpoint/2010/main" val="19951146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One bacterium (donor) will transfer s a copy of  its plasmid to another bacterium (recipient).</a:t>
            </a:r>
          </a:p>
          <a:p>
            <a:endParaRPr lang="en-US" dirty="0"/>
          </a:p>
          <a:p>
            <a:r>
              <a:rPr lang="en-US" dirty="0"/>
              <a:t>Once the recipient gets the donor’s DNA, it is forever changed and has the characteristics that were passed to it. It can also pass these characteristics along.</a:t>
            </a:r>
          </a:p>
        </p:txBody>
      </p:sp>
    </p:spTree>
    <p:extLst>
      <p:ext uri="{BB962C8B-B14F-4D97-AF65-F5344CB8AC3E}">
        <p14:creationId xmlns:p14="http://schemas.microsoft.com/office/powerpoint/2010/main" val="4724854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hlinkClick r:id="rId2"/>
              </a:rPr>
              <a:t>http://www.youtube.com/watch?v=O-EdX4MaMFE&amp;feature=fvwrel</a:t>
            </a:r>
            <a:endParaRPr lang="en-US" dirty="0"/>
          </a:p>
        </p:txBody>
      </p:sp>
    </p:spTree>
    <p:extLst>
      <p:ext uri="{BB962C8B-B14F-4D97-AF65-F5344CB8AC3E}">
        <p14:creationId xmlns:p14="http://schemas.microsoft.com/office/powerpoint/2010/main" val="31973251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Endospore</a:t>
            </a:r>
          </a:p>
        </p:txBody>
      </p:sp>
      <p:pic>
        <p:nvPicPr>
          <p:cNvPr id="4" name="Content Placeholder 3" descr="endospore.png"/>
          <p:cNvPicPr>
            <a:picLocks noGrp="1" noChangeAspect="1"/>
          </p:cNvPicPr>
          <p:nvPr>
            <p:ph idx="1"/>
          </p:nvPr>
        </p:nvPicPr>
        <p:blipFill>
          <a:blip r:embed="rId2" cstate="print"/>
          <a:stretch>
            <a:fillRect/>
          </a:stretch>
        </p:blipFill>
        <p:spPr>
          <a:xfrm>
            <a:off x="2286000" y="1752600"/>
            <a:ext cx="4648200" cy="45720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Parts of a bacteria (see board for diagram):</a:t>
            </a:r>
          </a:p>
        </p:txBody>
      </p:sp>
      <p:sp>
        <p:nvSpPr>
          <p:cNvPr id="3" name="Content Placeholder 2"/>
          <p:cNvSpPr>
            <a:spLocks noGrp="1"/>
          </p:cNvSpPr>
          <p:nvPr>
            <p:ph idx="1"/>
          </p:nvPr>
        </p:nvSpPr>
        <p:spPr>
          <a:xfrm>
            <a:off x="457200" y="1600200"/>
            <a:ext cx="8229600" cy="4724400"/>
          </a:xfrm>
        </p:spPr>
        <p:txBody>
          <a:bodyPr>
            <a:normAutofit fontScale="92500" lnSpcReduction="20000"/>
          </a:bodyPr>
          <a:lstStyle/>
          <a:p>
            <a:r>
              <a:rPr lang="en-US" dirty="0"/>
              <a:t>Cell wall (eubacteria with peptidoglycan)</a:t>
            </a:r>
          </a:p>
          <a:p>
            <a:r>
              <a:rPr lang="en-US" dirty="0"/>
              <a:t>Cell membrane (sometimes called plasma membrane)</a:t>
            </a:r>
          </a:p>
          <a:p>
            <a:r>
              <a:rPr lang="en-US" dirty="0"/>
              <a:t>Pili (some)</a:t>
            </a:r>
          </a:p>
          <a:p>
            <a:r>
              <a:rPr lang="en-US" dirty="0"/>
              <a:t>Flagella (some)</a:t>
            </a:r>
          </a:p>
          <a:p>
            <a:r>
              <a:rPr lang="en-US" dirty="0"/>
              <a:t>Ribosomes</a:t>
            </a:r>
          </a:p>
          <a:p>
            <a:r>
              <a:rPr lang="en-US" dirty="0"/>
              <a:t>Nucleic acid in the form of DNA or RNA (sometimes, in addition to the main loop, there is one or more additional circular loops of DNA or RNA called plasmids)</a:t>
            </a:r>
          </a:p>
          <a:p>
            <a:r>
              <a:rPr lang="en-US" dirty="0"/>
              <a:t>Endospore (some)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a:t>Spore formation</a:t>
            </a:r>
          </a:p>
        </p:txBody>
      </p:sp>
      <p:sp>
        <p:nvSpPr>
          <p:cNvPr id="3" name="Content Placeholder 2"/>
          <p:cNvSpPr>
            <a:spLocks noGrp="1"/>
          </p:cNvSpPr>
          <p:nvPr>
            <p:ph idx="1"/>
          </p:nvPr>
        </p:nvSpPr>
        <p:spPr/>
        <p:txBody>
          <a:bodyPr>
            <a:normAutofit lnSpcReduction="10000"/>
          </a:bodyPr>
          <a:lstStyle/>
          <a:p>
            <a:pPr>
              <a:buNone/>
            </a:pPr>
            <a:r>
              <a:rPr lang="en-US" dirty="0"/>
              <a:t>	</a:t>
            </a:r>
          </a:p>
          <a:p>
            <a:pPr>
              <a:buNone/>
            </a:pPr>
            <a:r>
              <a:rPr lang="en-US" dirty="0"/>
              <a:t>	In severe conditions (like a freezer), most bacteria can produce a thick internal wall called and </a:t>
            </a:r>
            <a:r>
              <a:rPr lang="en-US" b="1" dirty="0"/>
              <a:t>endospore</a:t>
            </a:r>
            <a:r>
              <a:rPr lang="en-US" dirty="0"/>
              <a:t> around their DNA and a part of their cytoplasm.</a:t>
            </a:r>
          </a:p>
          <a:p>
            <a:pPr>
              <a:buNone/>
            </a:pPr>
            <a:r>
              <a:rPr lang="en-US" dirty="0"/>
              <a:t>	Bacteria can stay dormant, protected by their endospore, for days, months, sometimes years until conditions are better and they can then become active and reproduce.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Importance of Bacteria</a:t>
            </a:r>
          </a:p>
        </p:txBody>
      </p:sp>
      <p:sp>
        <p:nvSpPr>
          <p:cNvPr id="3" name="Content Placeholder 2"/>
          <p:cNvSpPr>
            <a:spLocks noGrp="1"/>
          </p:cNvSpPr>
          <p:nvPr>
            <p:ph idx="1"/>
          </p:nvPr>
        </p:nvSpPr>
        <p:spPr/>
        <p:txBody>
          <a:bodyPr>
            <a:normAutofit fontScale="92500" lnSpcReduction="10000"/>
          </a:bodyPr>
          <a:lstStyle/>
          <a:p>
            <a:pPr>
              <a:buNone/>
            </a:pPr>
            <a:r>
              <a:rPr lang="en-US" dirty="0"/>
              <a:t>	Bacteria are vital to maintaining the living world. Some are:</a:t>
            </a:r>
          </a:p>
          <a:p>
            <a:pPr>
              <a:buNone/>
            </a:pPr>
            <a:r>
              <a:rPr lang="en-US" dirty="0"/>
              <a:t>	</a:t>
            </a:r>
            <a:r>
              <a:rPr lang="en-US" b="1" dirty="0"/>
              <a:t>decomposers </a:t>
            </a:r>
            <a:r>
              <a:rPr lang="en-US" dirty="0"/>
              <a:t>that help break down the nutrients in dead matter for re-using;</a:t>
            </a:r>
          </a:p>
          <a:p>
            <a:pPr>
              <a:buNone/>
            </a:pPr>
            <a:r>
              <a:rPr lang="en-US" dirty="0"/>
              <a:t>	</a:t>
            </a:r>
            <a:r>
              <a:rPr lang="en-US" b="1" dirty="0"/>
              <a:t>nitrogen-fixers </a:t>
            </a:r>
            <a:r>
              <a:rPr lang="en-US" dirty="0"/>
              <a:t>(Plants and animals need nitrogen to make proteins) that help convert atmospheric nitrogen (in the air) to a form of nitrogen that plants can use, nitrates, in a process called </a:t>
            </a:r>
            <a:r>
              <a:rPr lang="en-US" b="1" dirty="0"/>
              <a:t>nitrogen fixation</a:t>
            </a:r>
            <a:r>
              <a:rPr lang="en-US" dirty="0"/>
              <a:t>.</a:t>
            </a:r>
          </a:p>
          <a:p>
            <a:pPr>
              <a:buNone/>
            </a:pPr>
            <a:r>
              <a:rPr lang="en-US" dirty="0"/>
              <a:t>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buNone/>
            </a:pPr>
            <a:r>
              <a:rPr lang="en-US" dirty="0"/>
              <a:t>	Some bacteria help:</a:t>
            </a:r>
          </a:p>
          <a:p>
            <a:r>
              <a:rPr lang="en-US" dirty="0"/>
              <a:t>	humans produce certain vitamins in our 	bodies, </a:t>
            </a:r>
          </a:p>
          <a:p>
            <a:r>
              <a:rPr lang="en-US" dirty="0"/>
              <a:t>	digest some foods,</a:t>
            </a:r>
          </a:p>
          <a:p>
            <a:r>
              <a:rPr lang="en-US" dirty="0"/>
              <a:t>	produce other foods, </a:t>
            </a:r>
          </a:p>
          <a:p>
            <a:r>
              <a:rPr lang="en-US" dirty="0"/>
              <a:t>	clean-up oil spills, </a:t>
            </a:r>
          </a:p>
          <a:p>
            <a:r>
              <a:rPr lang="en-US" dirty="0"/>
              <a:t>	remove waste products and poisons from 	water,</a:t>
            </a:r>
          </a:p>
          <a:p>
            <a:r>
              <a:rPr lang="en-US" dirty="0"/>
              <a:t>	help mine certain minerals, and</a:t>
            </a:r>
          </a:p>
          <a:p>
            <a:r>
              <a:rPr lang="en-US" dirty="0"/>
              <a:t>	help in the making of certain drugs.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Autofit/>
          </a:bodyPr>
          <a:lstStyle/>
          <a:p>
            <a:pPr algn="l"/>
            <a:r>
              <a:rPr lang="en-US" sz="3200" dirty="0"/>
              <a:t>Other bacteria are harmful to other organisms.  Those bacteria that grow on food do so more rapidly in certain conditions:</a:t>
            </a:r>
          </a:p>
        </p:txBody>
      </p:sp>
      <p:sp>
        <p:nvSpPr>
          <p:cNvPr id="3" name="Content Placeholder 2"/>
          <p:cNvSpPr>
            <a:spLocks noGrp="1"/>
          </p:cNvSpPr>
          <p:nvPr>
            <p:ph idx="1"/>
          </p:nvPr>
        </p:nvSpPr>
        <p:spPr>
          <a:xfrm>
            <a:off x="457200" y="1600200"/>
            <a:ext cx="8229600" cy="4876800"/>
          </a:xfrm>
        </p:spPr>
        <p:txBody>
          <a:bodyPr>
            <a:normAutofit fontScale="92500"/>
          </a:bodyPr>
          <a:lstStyle/>
          <a:p>
            <a:pPr marL="514350" indent="-514350">
              <a:buFont typeface="+mj-lt"/>
              <a:buAutoNum type="arabicPeriod"/>
            </a:pPr>
            <a:endParaRPr lang="en-US" b="1" dirty="0"/>
          </a:p>
          <a:p>
            <a:pPr marL="514350" indent="-514350">
              <a:buFont typeface="+mj-lt"/>
              <a:buAutoNum type="arabicPeriod"/>
            </a:pPr>
            <a:r>
              <a:rPr lang="en-US" b="1" dirty="0"/>
              <a:t>F</a:t>
            </a:r>
            <a:r>
              <a:rPr lang="en-US" dirty="0"/>
              <a:t>ood – Different bacteria use different nutrients.</a:t>
            </a:r>
          </a:p>
          <a:p>
            <a:pPr marL="514350" indent="-514350">
              <a:buFont typeface="+mj-lt"/>
              <a:buAutoNum type="arabicPeriod"/>
            </a:pPr>
            <a:r>
              <a:rPr lang="en-US" b="1" dirty="0"/>
              <a:t>A</a:t>
            </a:r>
            <a:r>
              <a:rPr lang="en-US" dirty="0"/>
              <a:t>cidity – In general, “bad” bacteria thrive in acidic environments.</a:t>
            </a:r>
          </a:p>
          <a:p>
            <a:pPr marL="514350" indent="-514350">
              <a:buFont typeface="+mj-lt"/>
              <a:buAutoNum type="arabicPeriod"/>
            </a:pPr>
            <a:r>
              <a:rPr lang="en-US" b="1" dirty="0"/>
              <a:t>T</a:t>
            </a:r>
            <a:r>
              <a:rPr lang="en-US" dirty="0"/>
              <a:t>emperature – Between 4 and 60 degrees Celsius</a:t>
            </a:r>
          </a:p>
          <a:p>
            <a:pPr marL="514350" indent="-514350">
              <a:buFont typeface="+mj-lt"/>
              <a:buAutoNum type="arabicPeriod"/>
            </a:pPr>
            <a:r>
              <a:rPr lang="en-US" b="1" dirty="0"/>
              <a:t>T</a:t>
            </a:r>
            <a:r>
              <a:rPr lang="en-US" dirty="0"/>
              <a:t>ime </a:t>
            </a:r>
          </a:p>
          <a:p>
            <a:pPr marL="514350" indent="-514350">
              <a:buFont typeface="+mj-lt"/>
              <a:buAutoNum type="arabicPeriod"/>
            </a:pPr>
            <a:r>
              <a:rPr lang="en-US" b="1" dirty="0"/>
              <a:t>O</a:t>
            </a:r>
            <a:r>
              <a:rPr lang="en-US" dirty="0"/>
              <a:t>xygen</a:t>
            </a:r>
          </a:p>
          <a:p>
            <a:pPr marL="514350" indent="-514350">
              <a:buFont typeface="+mj-lt"/>
              <a:buAutoNum type="arabicPeriod"/>
            </a:pPr>
            <a:r>
              <a:rPr lang="en-US" b="1" dirty="0"/>
              <a:t>M</a:t>
            </a:r>
            <a:r>
              <a:rPr lang="en-US" dirty="0"/>
              <a:t>oisture</a:t>
            </a:r>
          </a:p>
          <a:p>
            <a:pPr marL="514350" indent="-514350">
              <a:buFont typeface="+mj-lt"/>
              <a:buAutoNum type="arabicPeriod"/>
            </a:pP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5400" y="1447800"/>
            <a:ext cx="6886575" cy="4495800"/>
          </a:xfrm>
        </p:spPr>
      </p:pic>
    </p:spTree>
    <p:extLst>
      <p:ext uri="{BB962C8B-B14F-4D97-AF65-F5344CB8AC3E}">
        <p14:creationId xmlns:p14="http://schemas.microsoft.com/office/powerpoint/2010/main" val="35400551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a:t>
            </a:r>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sz="3000" dirty="0"/>
              <a:t>Draw a Venn diagram showing the similarities and differences between Eubacteria and Archaebacteria.</a:t>
            </a:r>
          </a:p>
          <a:p>
            <a:pPr marL="514350" indent="-514350">
              <a:buFont typeface="+mj-lt"/>
              <a:buAutoNum type="arabicPeriod"/>
            </a:pPr>
            <a:r>
              <a:rPr lang="en-US" sz="3000" dirty="0"/>
              <a:t>What factors are used to identify and classify prokaryotes?</a:t>
            </a:r>
          </a:p>
          <a:p>
            <a:pPr marL="514350" indent="-514350">
              <a:buFont typeface="+mj-lt"/>
              <a:buAutoNum type="arabicPeriod"/>
            </a:pPr>
            <a:r>
              <a:rPr lang="en-US" sz="3000" dirty="0"/>
              <a:t>What are some ways that prokaryotes obtain energy?</a:t>
            </a:r>
          </a:p>
          <a:p>
            <a:pPr marL="514350" indent="-514350">
              <a:buFont typeface="+mj-lt"/>
              <a:buAutoNum type="arabicPeriod"/>
            </a:pPr>
            <a:r>
              <a:rPr lang="en-US" sz="3000" dirty="0"/>
              <a:t>Why might an infection by a gram-negative bacteria be more difficult to treat than one caused by gram-positive bacteria?</a:t>
            </a:r>
          </a:p>
          <a:p>
            <a:pPr marL="514350" indent="-514350">
              <a:buFont typeface="+mj-lt"/>
              <a:buAutoNum type="arabicPeriod"/>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57400" y="2133600"/>
            <a:ext cx="4343400" cy="3581400"/>
          </a:xfrm>
        </p:spPr>
      </p:pic>
    </p:spTree>
    <p:extLst>
      <p:ext uri="{BB962C8B-B14F-4D97-AF65-F5344CB8AC3E}">
        <p14:creationId xmlns:p14="http://schemas.microsoft.com/office/powerpoint/2010/main" val="604666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990600"/>
            <a:ext cx="8229600" cy="838200"/>
          </a:xfrm>
        </p:spPr>
        <p:txBody>
          <a:bodyPr>
            <a:normAutofit fontScale="90000"/>
          </a:bodyPr>
          <a:lstStyle/>
          <a:p>
            <a:r>
              <a:rPr lang="en-US" sz="3600" dirty="0"/>
              <a:t>Remember that bacteria are classified into two domains and two kingdoms.  </a:t>
            </a:r>
            <a:br>
              <a:rPr lang="en-US" dirty="0"/>
            </a:br>
            <a:endParaRPr lang="en-US" dirty="0"/>
          </a:p>
        </p:txBody>
      </p:sp>
      <p:graphicFrame>
        <p:nvGraphicFramePr>
          <p:cNvPr id="6" name="Content Placeholder 5"/>
          <p:cNvGraphicFramePr>
            <a:graphicFrameLocks noGrp="1"/>
          </p:cNvGraphicFramePr>
          <p:nvPr>
            <p:ph idx="1"/>
          </p:nvPr>
        </p:nvGraphicFramePr>
        <p:xfrm>
          <a:off x="457200" y="2590800"/>
          <a:ext cx="8229600" cy="1097280"/>
        </p:xfrm>
        <a:graphic>
          <a:graphicData uri="http://schemas.openxmlformats.org/drawingml/2006/table">
            <a:tbl>
              <a:tblPr firstRow="1" bandRow="1">
                <a:tableStyleId>{5C22544A-7EE6-4342-B048-85BDC9FD1C3A}</a:tableStyleId>
              </a:tblPr>
              <a:tblGrid>
                <a:gridCol w="2547257">
                  <a:extLst>
                    <a:ext uri="{9D8B030D-6E8A-4147-A177-3AD203B41FA5}">
                      <a16:colId xmlns:a16="http://schemas.microsoft.com/office/drawing/2014/main" val="20000"/>
                    </a:ext>
                  </a:extLst>
                </a:gridCol>
                <a:gridCol w="2547257">
                  <a:extLst>
                    <a:ext uri="{9D8B030D-6E8A-4147-A177-3AD203B41FA5}">
                      <a16:colId xmlns:a16="http://schemas.microsoft.com/office/drawing/2014/main" val="20001"/>
                    </a:ext>
                  </a:extLst>
                </a:gridCol>
                <a:gridCol w="3135086">
                  <a:extLst>
                    <a:ext uri="{9D8B030D-6E8A-4147-A177-3AD203B41FA5}">
                      <a16:colId xmlns:a16="http://schemas.microsoft.com/office/drawing/2014/main" val="20002"/>
                    </a:ext>
                  </a:extLst>
                </a:gridCol>
              </a:tblGrid>
              <a:tr h="370840">
                <a:tc>
                  <a:txBody>
                    <a:bodyPr/>
                    <a:lstStyle/>
                    <a:p>
                      <a:r>
                        <a:rPr lang="en-US" sz="3200" dirty="0"/>
                        <a:t>Domain:</a:t>
                      </a:r>
                    </a:p>
                  </a:txBody>
                  <a:tcPr marL="170268" marR="170268"/>
                </a:tc>
                <a:tc>
                  <a:txBody>
                    <a:bodyPr/>
                    <a:lstStyle/>
                    <a:p>
                      <a:r>
                        <a:rPr lang="en-US" sz="3200" dirty="0"/>
                        <a:t>Bacteria</a:t>
                      </a:r>
                    </a:p>
                  </a:txBody>
                  <a:tcPr marL="170268" marR="170268"/>
                </a:tc>
                <a:tc>
                  <a:txBody>
                    <a:bodyPr/>
                    <a:lstStyle/>
                    <a:p>
                      <a:r>
                        <a:rPr lang="en-US" sz="3200" dirty="0"/>
                        <a:t>Archae</a:t>
                      </a:r>
                    </a:p>
                  </a:txBody>
                  <a:tcPr marL="170268" marR="170268"/>
                </a:tc>
                <a:extLst>
                  <a:ext uri="{0D108BD9-81ED-4DB2-BD59-A6C34878D82A}">
                    <a16:rowId xmlns:a16="http://schemas.microsoft.com/office/drawing/2014/main" val="10000"/>
                  </a:ext>
                </a:extLst>
              </a:tr>
              <a:tr h="370840">
                <a:tc>
                  <a:txBody>
                    <a:bodyPr/>
                    <a:lstStyle/>
                    <a:p>
                      <a:r>
                        <a:rPr lang="en-US" sz="2800" dirty="0"/>
                        <a:t>Kingdom:</a:t>
                      </a:r>
                    </a:p>
                  </a:txBody>
                  <a:tcPr marL="170268" marR="170268"/>
                </a:tc>
                <a:tc>
                  <a:txBody>
                    <a:bodyPr/>
                    <a:lstStyle/>
                    <a:p>
                      <a:r>
                        <a:rPr lang="en-US" sz="2800" dirty="0"/>
                        <a:t>Eubacteria</a:t>
                      </a:r>
                    </a:p>
                  </a:txBody>
                  <a:tcPr marL="170268" marR="170268"/>
                </a:tc>
                <a:tc>
                  <a:txBody>
                    <a:bodyPr/>
                    <a:lstStyle/>
                    <a:p>
                      <a:r>
                        <a:rPr lang="en-US" sz="2800" dirty="0"/>
                        <a:t>Archaebacteria</a:t>
                      </a:r>
                    </a:p>
                  </a:txBody>
                  <a:tcPr marL="170268" marR="170268"/>
                </a:tc>
                <a:extLst>
                  <a:ext uri="{0D108BD9-81ED-4DB2-BD59-A6C34878D82A}">
                    <a16:rowId xmlns:a16="http://schemas.microsoft.com/office/drawing/2014/main" val="10001"/>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Remember the general characteristics of Eubacteria and Archaebacteria</a:t>
            </a:r>
            <a:r>
              <a:rPr lang="en-US" dirty="0"/>
              <a:t>:</a:t>
            </a:r>
          </a:p>
        </p:txBody>
      </p:sp>
      <p:sp>
        <p:nvSpPr>
          <p:cNvPr id="3" name="Content Placeholder 2"/>
          <p:cNvSpPr>
            <a:spLocks noGrp="1"/>
          </p:cNvSpPr>
          <p:nvPr>
            <p:ph idx="1"/>
          </p:nvPr>
        </p:nvSpPr>
        <p:spPr/>
        <p:txBody>
          <a:bodyPr/>
          <a:lstStyle/>
          <a:p>
            <a:pPr marL="514350" indent="-514350">
              <a:buFont typeface="+mj-lt"/>
              <a:buAutoNum type="arabicPeriod"/>
            </a:pPr>
            <a:endParaRPr lang="en-US" dirty="0"/>
          </a:p>
          <a:p>
            <a:pPr marL="514350" indent="-514350">
              <a:buFont typeface="+mj-lt"/>
              <a:buAutoNum type="arabicPeriod"/>
            </a:pPr>
            <a:r>
              <a:rPr lang="en-US" dirty="0">
                <a:solidFill>
                  <a:srgbClr val="FF0000"/>
                </a:solidFill>
              </a:rPr>
              <a:t>Prokaryotic</a:t>
            </a:r>
          </a:p>
          <a:p>
            <a:pPr marL="514350" indent="-514350">
              <a:buFont typeface="+mj-lt"/>
              <a:buAutoNum type="arabicPeriod"/>
            </a:pPr>
            <a:r>
              <a:rPr lang="en-US" dirty="0">
                <a:solidFill>
                  <a:srgbClr val="FF0000"/>
                </a:solidFill>
              </a:rPr>
              <a:t>Unicellular</a:t>
            </a:r>
          </a:p>
          <a:p>
            <a:pPr marL="514350" indent="-514350">
              <a:buFont typeface="+mj-lt"/>
              <a:buAutoNum type="arabicPeriod"/>
            </a:pPr>
            <a:r>
              <a:rPr lang="en-US" dirty="0">
                <a:solidFill>
                  <a:srgbClr val="FF0000"/>
                </a:solidFill>
              </a:rPr>
              <a:t>Autotrophic and heterotrophic</a:t>
            </a:r>
          </a:p>
          <a:p>
            <a:pPr marL="514350" indent="-514350">
              <a:buFont typeface="+mj-lt"/>
              <a:buAutoNum type="arabicPeriod"/>
            </a:pPr>
            <a:r>
              <a:rPr lang="en-US" dirty="0">
                <a:solidFill>
                  <a:srgbClr val="FF0000"/>
                </a:solidFill>
              </a:rPr>
              <a:t>Have cell walls</a:t>
            </a:r>
          </a:p>
          <a:p>
            <a:pPr marL="1314450" lvl="2" indent="-514350">
              <a:buNone/>
            </a:pPr>
            <a:endParaRPr lang="en-US" dirty="0"/>
          </a:p>
          <a:p>
            <a:pPr marL="514350" indent="-514350">
              <a:buFont typeface="+mj-lt"/>
              <a:buAutoNum type="arabicPeriod"/>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Differences between Eubacteria and Archaebacteria:</a:t>
            </a:r>
          </a:p>
        </p:txBody>
      </p:sp>
      <p:graphicFrame>
        <p:nvGraphicFramePr>
          <p:cNvPr id="4" name="Content Placeholder 3"/>
          <p:cNvGraphicFramePr>
            <a:graphicFrameLocks noGrp="1"/>
          </p:cNvGraphicFramePr>
          <p:nvPr>
            <p:ph idx="1"/>
          </p:nvPr>
        </p:nvGraphicFramePr>
        <p:xfrm>
          <a:off x="457200" y="2057400"/>
          <a:ext cx="8229600" cy="240792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pPr algn="ctr"/>
                      <a:r>
                        <a:rPr lang="en-US" sz="2800" dirty="0"/>
                        <a:t>Eubacteria</a:t>
                      </a:r>
                    </a:p>
                  </a:txBody>
                  <a:tcPr/>
                </a:tc>
                <a:tc>
                  <a:txBody>
                    <a:bodyPr/>
                    <a:lstStyle/>
                    <a:p>
                      <a:pPr algn="ctr"/>
                      <a:r>
                        <a:rPr lang="en-US" sz="2800" dirty="0"/>
                        <a:t>Archaebacteria</a:t>
                      </a:r>
                    </a:p>
                  </a:txBody>
                  <a:tcPr/>
                </a:tc>
                <a:extLst>
                  <a:ext uri="{0D108BD9-81ED-4DB2-BD59-A6C34878D82A}">
                    <a16:rowId xmlns:a16="http://schemas.microsoft.com/office/drawing/2014/main" val="10000"/>
                  </a:ext>
                </a:extLst>
              </a:tr>
              <a:tr h="370840">
                <a:tc>
                  <a:txBody>
                    <a:bodyPr/>
                    <a:lstStyle/>
                    <a:p>
                      <a:r>
                        <a:rPr lang="en-US" sz="2800" dirty="0"/>
                        <a:t>Cell walls made of peptidoglycan</a:t>
                      </a:r>
                    </a:p>
                  </a:txBody>
                  <a:tcPr/>
                </a:tc>
                <a:tc>
                  <a:txBody>
                    <a:bodyPr/>
                    <a:lstStyle/>
                    <a:p>
                      <a:r>
                        <a:rPr lang="en-US" sz="2800" dirty="0"/>
                        <a:t>No peptidoglycan in cell walls</a:t>
                      </a:r>
                    </a:p>
                  </a:txBody>
                  <a:tcPr/>
                </a:tc>
                <a:extLst>
                  <a:ext uri="{0D108BD9-81ED-4DB2-BD59-A6C34878D82A}">
                    <a16:rowId xmlns:a16="http://schemas.microsoft.com/office/drawing/2014/main" val="10001"/>
                  </a:ext>
                </a:extLst>
              </a:tr>
              <a:tr h="370840">
                <a:tc>
                  <a:txBody>
                    <a:bodyPr/>
                    <a:lstStyle/>
                    <a:p>
                      <a:r>
                        <a:rPr lang="en-US" sz="2800" dirty="0"/>
                        <a:t>Live all around and inside us.</a:t>
                      </a:r>
                    </a:p>
                  </a:txBody>
                  <a:tcPr/>
                </a:tc>
                <a:tc>
                  <a:txBody>
                    <a:bodyPr/>
                    <a:lstStyle/>
                    <a:p>
                      <a:r>
                        <a:rPr lang="en-US" sz="2800" dirty="0"/>
                        <a:t>Live in extremely harsh environments</a:t>
                      </a:r>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Classification of bacteria</a:t>
            </a:r>
          </a:p>
        </p:txBody>
      </p:sp>
      <p:sp>
        <p:nvSpPr>
          <p:cNvPr id="3" name="Content Placeholder 2"/>
          <p:cNvSpPr>
            <a:spLocks noGrp="1"/>
          </p:cNvSpPr>
          <p:nvPr>
            <p:ph idx="1"/>
          </p:nvPr>
        </p:nvSpPr>
        <p:spPr/>
        <p:txBody>
          <a:bodyPr/>
          <a:lstStyle/>
          <a:p>
            <a:r>
              <a:rPr lang="en-US" dirty="0"/>
              <a:t>Prokaryotes are classified by characteristics such as:</a:t>
            </a:r>
          </a:p>
          <a:p>
            <a:pPr>
              <a:buNone/>
            </a:pPr>
            <a:endParaRPr lang="en-US" dirty="0"/>
          </a:p>
          <a:p>
            <a:pPr marL="971550" lvl="1" indent="-514350">
              <a:buFont typeface="+mj-lt"/>
              <a:buAutoNum type="arabicPeriod"/>
            </a:pPr>
            <a:r>
              <a:rPr lang="en-US" dirty="0"/>
              <a:t>their shape, </a:t>
            </a:r>
          </a:p>
          <a:p>
            <a:pPr marL="971550" lvl="1" indent="-514350">
              <a:buFont typeface="+mj-lt"/>
              <a:buAutoNum type="arabicPeriod"/>
            </a:pPr>
            <a:r>
              <a:rPr lang="en-US" dirty="0"/>
              <a:t>the chemical make-up of their cell walls, </a:t>
            </a:r>
          </a:p>
          <a:p>
            <a:pPr marL="971550" lvl="1" indent="-514350">
              <a:buFont typeface="+mj-lt"/>
              <a:buAutoNum type="arabicPeriod"/>
            </a:pPr>
            <a:r>
              <a:rPr lang="en-US" dirty="0"/>
              <a:t>the way they get their energy, and</a:t>
            </a:r>
          </a:p>
          <a:p>
            <a:pPr marL="971550" lvl="1" indent="-514350">
              <a:buFont typeface="+mj-lt"/>
              <a:buAutoNum type="arabicPeriod"/>
            </a:pPr>
            <a:r>
              <a:rPr lang="en-US" dirty="0"/>
              <a:t>The way they reproduce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7549</TotalTime>
  <Words>1457</Words>
  <Application>Microsoft Office PowerPoint</Application>
  <PresentationFormat>On-screen Show (4:3)</PresentationFormat>
  <Paragraphs>178</Paragraphs>
  <Slides>45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45</vt:i4>
      </vt:variant>
    </vt:vector>
  </HeadingPairs>
  <TitlesOfParts>
    <vt:vector size="48" baseType="lpstr">
      <vt:lpstr>Arial</vt:lpstr>
      <vt:lpstr>Calibri</vt:lpstr>
      <vt:lpstr>Office Theme</vt:lpstr>
      <vt:lpstr>There are one hundred thousand bacteria squirming around on every square centimeter of your skin.</vt:lpstr>
      <vt:lpstr>PowerPoint Presentation</vt:lpstr>
      <vt:lpstr>Bacteria </vt:lpstr>
      <vt:lpstr>Parts of a bacteria (see board for diagram):</vt:lpstr>
      <vt:lpstr>PowerPoint Presentation</vt:lpstr>
      <vt:lpstr>Remember that bacteria are classified into two domains and two kingdoms.   </vt:lpstr>
      <vt:lpstr>Remember the general characteristics of Eubacteria and Archaebacteria:</vt:lpstr>
      <vt:lpstr>Differences between Eubacteria and Archaebacteria:</vt:lpstr>
      <vt:lpstr>Classification of bacteria</vt:lpstr>
      <vt:lpstr>1.  By shape</vt:lpstr>
      <vt:lpstr>The shapes</vt:lpstr>
      <vt:lpstr>PowerPoint Presentation</vt:lpstr>
      <vt:lpstr>Examples of Cocci: Streptococcus (strep throat)</vt:lpstr>
      <vt:lpstr>Examples of Cocci Staphylococcus (gangrene)</vt:lpstr>
      <vt:lpstr>PowerPoint Presentation</vt:lpstr>
      <vt:lpstr>PowerPoint Presentation</vt:lpstr>
      <vt:lpstr>Yogurt</vt:lpstr>
      <vt:lpstr>PowerPoint Presentation</vt:lpstr>
      <vt:lpstr>PowerPoint Presentation</vt:lpstr>
      <vt:lpstr>PowerPoint Presentation</vt:lpstr>
      <vt:lpstr>PowerPoint Presentation</vt:lpstr>
      <vt:lpstr>For the purposes of biology 12-2, remember that:</vt:lpstr>
      <vt:lpstr>2.  Cell walls</vt:lpstr>
      <vt:lpstr>Gram-positive bacteria have thick peptidoglycan walls that hold the stain better and keep the dark violet colour.  </vt:lpstr>
      <vt:lpstr>Gram-negative bacteria have thinner peptidoglycan walls and have 2 membranes: an outer and an inner with the cell wall between them. This provides more protection to the bacterium.  </vt:lpstr>
      <vt:lpstr>Getting Energy</vt:lpstr>
      <vt:lpstr>3.  Getting energy &amp; carbon:</vt:lpstr>
      <vt:lpstr>PowerPoint Presentation</vt:lpstr>
      <vt:lpstr>PowerPoint Presentation</vt:lpstr>
      <vt:lpstr>Releasing energy  (still under #3 “Getting Energy”)</vt:lpstr>
      <vt:lpstr>PowerPoint Presentation</vt:lpstr>
      <vt:lpstr>PowerPoint Presentation</vt:lpstr>
      <vt:lpstr>4.  Reproduction</vt:lpstr>
      <vt:lpstr>PowerPoint Presentation</vt:lpstr>
      <vt:lpstr>Conjugation</vt:lpstr>
      <vt:lpstr>PowerPoint Presentation</vt:lpstr>
      <vt:lpstr>PowerPoint Presentation</vt:lpstr>
      <vt:lpstr>PowerPoint Presentation</vt:lpstr>
      <vt:lpstr>Endospore</vt:lpstr>
      <vt:lpstr>Spore formation</vt:lpstr>
      <vt:lpstr>The Importance of Bacteria</vt:lpstr>
      <vt:lpstr>PowerPoint Presentation</vt:lpstr>
      <vt:lpstr>Other bacteria are harmful to other organisms.  Those bacteria that grow on food do so more rapidly in certain conditions:</vt:lpstr>
      <vt:lpstr>PowerPoint Presentation</vt:lpstr>
      <vt:lpstr>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There is a 7 meter air spray when a toilet is flushed.  Where is your toothbrush???</dc:title>
  <dc:creator>Joanne Currie</dc:creator>
  <cp:lastModifiedBy>Soucy, Mike (ASD-N)</cp:lastModifiedBy>
  <cp:revision>86</cp:revision>
  <dcterms:created xsi:type="dcterms:W3CDTF">2011-03-13T23:05:49Z</dcterms:created>
  <dcterms:modified xsi:type="dcterms:W3CDTF">2020-04-07T15:55:46Z</dcterms:modified>
</cp:coreProperties>
</file>