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70" r:id="rId11"/>
    <p:sldId id="271" r:id="rId12"/>
    <p:sldId id="272" r:id="rId13"/>
    <p:sldId id="273" r:id="rId14"/>
    <p:sldId id="265" r:id="rId15"/>
    <p:sldId id="266" r:id="rId16"/>
    <p:sldId id="267" r:id="rId17"/>
    <p:sldId id="268" r:id="rId18"/>
    <p:sldId id="274" r:id="rId19"/>
    <p:sldId id="275" r:id="rId20"/>
    <p:sldId id="276" r:id="rId21"/>
    <p:sldId id="27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1ED1AABE-AABA-4AE1-866B-39DD3BAFFE9A}" type="datetimeFigureOut">
              <a:rPr lang="en-CA" smtClean="0"/>
              <a:t>06/06/2016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B257287-CFF9-4AAF-9C41-20361C0BBC93}" type="slidenum">
              <a:rPr lang="en-CA" smtClean="0"/>
              <a:t>‹#›</a:t>
            </a:fld>
            <a:endParaRPr lang="en-CA"/>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2077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D1AABE-AABA-4AE1-866B-39DD3BAFFE9A}" type="datetimeFigureOut">
              <a:rPr lang="en-CA" smtClean="0"/>
              <a:t>06/06/2016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B257287-CFF9-4AAF-9C41-20361C0BBC93}" type="slidenum">
              <a:rPr lang="en-CA" smtClean="0"/>
              <a:t>‹#›</a:t>
            </a:fld>
            <a:endParaRPr lang="en-CA"/>
          </a:p>
        </p:txBody>
      </p:sp>
    </p:spTree>
    <p:extLst>
      <p:ext uri="{BB962C8B-B14F-4D97-AF65-F5344CB8AC3E}">
        <p14:creationId xmlns:p14="http://schemas.microsoft.com/office/powerpoint/2010/main" val="2774594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D1AABE-AABA-4AE1-866B-39DD3BAFFE9A}" type="datetimeFigureOut">
              <a:rPr lang="en-CA" smtClean="0"/>
              <a:t>06/06/2016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B257287-CFF9-4AAF-9C41-20361C0BBC93}" type="slidenum">
              <a:rPr lang="en-CA" smtClean="0"/>
              <a:t>‹#›</a:t>
            </a:fld>
            <a:endParaRPr lang="en-CA"/>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2243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D1AABE-AABA-4AE1-866B-39DD3BAFFE9A}" type="datetimeFigureOut">
              <a:rPr lang="en-CA" smtClean="0"/>
              <a:t>06/06/2016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B257287-CFF9-4AAF-9C41-20361C0BBC93}" type="slidenum">
              <a:rPr lang="en-CA" smtClean="0"/>
              <a:t>‹#›</a:t>
            </a:fld>
            <a:endParaRPr lang="en-CA"/>
          </a:p>
        </p:txBody>
      </p:sp>
    </p:spTree>
    <p:extLst>
      <p:ext uri="{BB962C8B-B14F-4D97-AF65-F5344CB8AC3E}">
        <p14:creationId xmlns:p14="http://schemas.microsoft.com/office/powerpoint/2010/main" val="596062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D1AABE-AABA-4AE1-866B-39DD3BAFFE9A}" type="datetimeFigureOut">
              <a:rPr lang="en-CA" smtClean="0"/>
              <a:t>06/06/2016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B257287-CFF9-4AAF-9C41-20361C0BBC93}" type="slidenum">
              <a:rPr lang="en-CA" smtClean="0"/>
              <a:t>‹#›</a:t>
            </a:fld>
            <a:endParaRPr lang="en-CA"/>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3679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ED1AABE-AABA-4AE1-866B-39DD3BAFFE9A}" type="datetimeFigureOut">
              <a:rPr lang="en-CA" smtClean="0"/>
              <a:t>06/06/2016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B257287-CFF9-4AAF-9C41-20361C0BBC93}" type="slidenum">
              <a:rPr lang="en-CA" smtClean="0"/>
              <a:t>‹#›</a:t>
            </a:fld>
            <a:endParaRPr lang="en-CA"/>
          </a:p>
        </p:txBody>
      </p:sp>
    </p:spTree>
    <p:extLst>
      <p:ext uri="{BB962C8B-B14F-4D97-AF65-F5344CB8AC3E}">
        <p14:creationId xmlns:p14="http://schemas.microsoft.com/office/powerpoint/2010/main" val="2781477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ED1AABE-AABA-4AE1-866B-39DD3BAFFE9A}" type="datetimeFigureOut">
              <a:rPr lang="en-CA" smtClean="0"/>
              <a:t>06/06/2016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2B257287-CFF9-4AAF-9C41-20361C0BBC93}" type="slidenum">
              <a:rPr lang="en-CA" smtClean="0"/>
              <a:t>‹#›</a:t>
            </a:fld>
            <a:endParaRPr lang="en-CA"/>
          </a:p>
        </p:txBody>
      </p:sp>
    </p:spTree>
    <p:extLst>
      <p:ext uri="{BB962C8B-B14F-4D97-AF65-F5344CB8AC3E}">
        <p14:creationId xmlns:p14="http://schemas.microsoft.com/office/powerpoint/2010/main" val="2675464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ED1AABE-AABA-4AE1-866B-39DD3BAFFE9A}" type="datetimeFigureOut">
              <a:rPr lang="en-CA" smtClean="0"/>
              <a:t>06/06/2016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2B257287-CFF9-4AAF-9C41-20361C0BBC93}" type="slidenum">
              <a:rPr lang="en-CA" smtClean="0"/>
              <a:t>‹#›</a:t>
            </a:fld>
            <a:endParaRPr lang="en-CA"/>
          </a:p>
        </p:txBody>
      </p:sp>
    </p:spTree>
    <p:extLst>
      <p:ext uri="{BB962C8B-B14F-4D97-AF65-F5344CB8AC3E}">
        <p14:creationId xmlns:p14="http://schemas.microsoft.com/office/powerpoint/2010/main" val="424455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D1AABE-AABA-4AE1-866B-39DD3BAFFE9A}" type="datetimeFigureOut">
              <a:rPr lang="en-CA" smtClean="0"/>
              <a:t>06/06/2016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2B257287-CFF9-4AAF-9C41-20361C0BBC93}" type="slidenum">
              <a:rPr lang="en-CA" smtClean="0"/>
              <a:t>‹#›</a:t>
            </a:fld>
            <a:endParaRPr lang="en-CA"/>
          </a:p>
        </p:txBody>
      </p:sp>
    </p:spTree>
    <p:extLst>
      <p:ext uri="{BB962C8B-B14F-4D97-AF65-F5344CB8AC3E}">
        <p14:creationId xmlns:p14="http://schemas.microsoft.com/office/powerpoint/2010/main" val="1517922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D1AABE-AABA-4AE1-866B-39DD3BAFFE9A}" type="datetimeFigureOut">
              <a:rPr lang="en-CA" smtClean="0"/>
              <a:t>06/06/2016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B257287-CFF9-4AAF-9C41-20361C0BBC93}" type="slidenum">
              <a:rPr lang="en-CA" smtClean="0"/>
              <a:t>‹#›</a:t>
            </a:fld>
            <a:endParaRPr lang="en-CA"/>
          </a:p>
        </p:txBody>
      </p:sp>
    </p:spTree>
    <p:extLst>
      <p:ext uri="{BB962C8B-B14F-4D97-AF65-F5344CB8AC3E}">
        <p14:creationId xmlns:p14="http://schemas.microsoft.com/office/powerpoint/2010/main" val="249375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D1AABE-AABA-4AE1-866B-39DD3BAFFE9A}" type="datetimeFigureOut">
              <a:rPr lang="en-CA" smtClean="0"/>
              <a:t>06/06/2016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B257287-CFF9-4AAF-9C41-20361C0BBC93}" type="slidenum">
              <a:rPr lang="en-CA" smtClean="0"/>
              <a:t>‹#›</a:t>
            </a:fld>
            <a:endParaRPr lang="en-CA"/>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3064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ED1AABE-AABA-4AE1-866B-39DD3BAFFE9A}" type="datetimeFigureOut">
              <a:rPr lang="en-CA" smtClean="0"/>
              <a:t>06/06/2016</a:t>
            </a:fld>
            <a:endParaRPr lang="en-CA"/>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CA"/>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B257287-CFF9-4AAF-9C41-20361C0BBC93}" type="slidenum">
              <a:rPr lang="en-CA" smtClean="0"/>
              <a:t>‹#›</a:t>
            </a:fld>
            <a:endParaRPr lang="en-CA"/>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692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Tournaments and scheduling</a:t>
            </a:r>
            <a:endParaRPr lang="en-CA" dirty="0"/>
          </a:p>
        </p:txBody>
      </p:sp>
      <p:sp>
        <p:nvSpPr>
          <p:cNvPr id="3" name="Subtitle 2"/>
          <p:cNvSpPr>
            <a:spLocks noGrp="1"/>
          </p:cNvSpPr>
          <p:nvPr>
            <p:ph type="subTitle" idx="1"/>
          </p:nvPr>
        </p:nvSpPr>
        <p:spPr/>
        <p:txBody>
          <a:bodyPr/>
          <a:lstStyle/>
          <a:p>
            <a:endParaRPr lang="en-CA"/>
          </a:p>
        </p:txBody>
      </p:sp>
    </p:spTree>
    <p:extLst>
      <p:ext uri="{BB962C8B-B14F-4D97-AF65-F5344CB8AC3E}">
        <p14:creationId xmlns:p14="http://schemas.microsoft.com/office/powerpoint/2010/main" val="18816281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terminology</a:t>
            </a:r>
            <a:endParaRPr lang="en-CA" dirty="0"/>
          </a:p>
        </p:txBody>
      </p:sp>
      <p:sp>
        <p:nvSpPr>
          <p:cNvPr id="3" name="Content Placeholder 2"/>
          <p:cNvSpPr>
            <a:spLocks noGrp="1"/>
          </p:cNvSpPr>
          <p:nvPr>
            <p:ph idx="1"/>
          </p:nvPr>
        </p:nvSpPr>
        <p:spPr/>
        <p:txBody>
          <a:bodyPr/>
          <a:lstStyle/>
          <a:p>
            <a:r>
              <a:rPr lang="en-CA" dirty="0" smtClean="0"/>
              <a:t>N = number of games</a:t>
            </a:r>
          </a:p>
          <a:p>
            <a:r>
              <a:rPr lang="en-CA" dirty="0" smtClean="0"/>
              <a:t>Bye = a free game.  Byes are usually used in tournaments with an odd number of teams.  </a:t>
            </a:r>
          </a:p>
          <a:p>
            <a:r>
              <a:rPr lang="en-CA" dirty="0" smtClean="0"/>
              <a:t>To determine the number of byes you subtract the number of teams from the next highest power of 2 (ex. 4, 8, 16, 32, 64, 128).</a:t>
            </a:r>
          </a:p>
          <a:p>
            <a:r>
              <a:rPr lang="en-CA" dirty="0" smtClean="0"/>
              <a:t>6 teams				13 teams</a:t>
            </a:r>
            <a:br>
              <a:rPr lang="en-CA" dirty="0" smtClean="0"/>
            </a:br>
            <a:r>
              <a:rPr lang="en-CA" dirty="0" smtClean="0"/>
              <a:t>N = 6					N = 13</a:t>
            </a:r>
            <a:br>
              <a:rPr lang="en-CA" dirty="0" smtClean="0"/>
            </a:br>
            <a:r>
              <a:rPr lang="en-CA" dirty="0" smtClean="0"/>
              <a:t>Byes = 8-6 = 2 byes			Byes = 16-13 = 3 byes</a:t>
            </a:r>
            <a:endParaRPr lang="en-CA" dirty="0"/>
          </a:p>
          <a:p>
            <a:endParaRPr lang="en-CA" dirty="0"/>
          </a:p>
        </p:txBody>
      </p:sp>
    </p:spTree>
    <p:extLst>
      <p:ext uri="{BB962C8B-B14F-4D97-AF65-F5344CB8AC3E}">
        <p14:creationId xmlns:p14="http://schemas.microsoft.com/office/powerpoint/2010/main" val="4575837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seeding</a:t>
            </a:r>
            <a:endParaRPr lang="en-CA" dirty="0"/>
          </a:p>
        </p:txBody>
      </p:sp>
      <p:sp>
        <p:nvSpPr>
          <p:cNvPr id="3" name="Content Placeholder 2"/>
          <p:cNvSpPr>
            <a:spLocks noGrp="1"/>
          </p:cNvSpPr>
          <p:nvPr>
            <p:ph idx="1"/>
          </p:nvPr>
        </p:nvSpPr>
        <p:spPr/>
        <p:txBody>
          <a:bodyPr/>
          <a:lstStyle/>
          <a:p>
            <a:r>
              <a:rPr lang="en-CA" dirty="0" smtClean="0"/>
              <a:t>-  process by which players/teams are given a number based on their previous performance (or standing) to decide what players/teams will play each other</a:t>
            </a:r>
          </a:p>
          <a:p>
            <a:r>
              <a:rPr lang="en-CA" dirty="0" smtClean="0"/>
              <a:t>-  top team would be ranked #1, and would play the bottom ranked player/team</a:t>
            </a:r>
          </a:p>
          <a:p>
            <a:r>
              <a:rPr lang="en-CA" dirty="0" smtClean="0"/>
              <a:t>-  rewards players/teams for their league or round robin play</a:t>
            </a:r>
          </a:p>
          <a:p>
            <a:r>
              <a:rPr lang="en-CA" dirty="0" smtClean="0"/>
              <a:t>-  gives an advantage to the better players/teams ensuring that they will potentially meet up later on in the tournament</a:t>
            </a:r>
            <a:endParaRPr lang="en-CA" dirty="0"/>
          </a:p>
        </p:txBody>
      </p:sp>
    </p:spTree>
    <p:extLst>
      <p:ext uri="{BB962C8B-B14F-4D97-AF65-F5344CB8AC3E}">
        <p14:creationId xmlns:p14="http://schemas.microsoft.com/office/powerpoint/2010/main" val="27162928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Single elimination tournaments</a:t>
            </a:r>
            <a:endParaRPr lang="en-CA" dirty="0"/>
          </a:p>
        </p:txBody>
      </p:sp>
      <p:sp>
        <p:nvSpPr>
          <p:cNvPr id="3" name="Content Placeholder 2"/>
          <p:cNvSpPr>
            <a:spLocks noGrp="1"/>
          </p:cNvSpPr>
          <p:nvPr>
            <p:ph idx="1"/>
          </p:nvPr>
        </p:nvSpPr>
        <p:spPr/>
        <p:txBody>
          <a:bodyPr>
            <a:normAutofit fontScale="92500" lnSpcReduction="20000"/>
          </a:bodyPr>
          <a:lstStyle/>
          <a:p>
            <a:r>
              <a:rPr lang="en-CA" dirty="0" smtClean="0"/>
              <a:t>-  once you lose you are eliminated from the tournament</a:t>
            </a:r>
          </a:p>
          <a:p>
            <a:r>
              <a:rPr lang="en-CA" dirty="0" smtClean="0"/>
              <a:t>-  decides a winner quickly</a:t>
            </a:r>
          </a:p>
          <a:p>
            <a:r>
              <a:rPr lang="en-CA" dirty="0" smtClean="0"/>
              <a:t>-  brackets must be by 4, 8, 16, 32 or 64 (ex. March Madness NCAA)</a:t>
            </a:r>
          </a:p>
          <a:p>
            <a:r>
              <a:rPr lang="en-CA" dirty="0" smtClean="0"/>
              <a:t>-  you must have proper seeding, proper number of byes, and have the total number of games</a:t>
            </a:r>
          </a:p>
          <a:p>
            <a:r>
              <a:rPr lang="en-CA" dirty="0" smtClean="0"/>
              <a:t>(see examples on handout)</a:t>
            </a:r>
          </a:p>
          <a:p>
            <a:r>
              <a:rPr lang="en-CA" dirty="0" smtClean="0"/>
              <a:t>1 – bye</a:t>
            </a:r>
            <a:br>
              <a:rPr lang="en-CA" dirty="0" smtClean="0"/>
            </a:br>
            <a:r>
              <a:rPr lang="en-CA" dirty="0" smtClean="0"/>
              <a:t/>
            </a:r>
            <a:br>
              <a:rPr lang="en-CA" dirty="0" smtClean="0"/>
            </a:br>
            <a:r>
              <a:rPr lang="en-CA" dirty="0" smtClean="0"/>
              <a:t>2</a:t>
            </a:r>
            <a:br>
              <a:rPr lang="en-CA" dirty="0" smtClean="0"/>
            </a:br>
            <a:r>
              <a:rPr lang="en-CA" dirty="0" smtClean="0"/>
              <a:t>5</a:t>
            </a:r>
            <a:br>
              <a:rPr lang="en-CA" dirty="0" smtClean="0"/>
            </a:br>
            <a:r>
              <a:rPr lang="en-CA" dirty="0" smtClean="0"/>
              <a:t/>
            </a:r>
            <a:br>
              <a:rPr lang="en-CA" dirty="0" smtClean="0"/>
            </a:br>
            <a:r>
              <a:rPr lang="en-CA" dirty="0" smtClean="0"/>
              <a:t>3</a:t>
            </a:r>
            <a:br>
              <a:rPr lang="en-CA" dirty="0" smtClean="0"/>
            </a:br>
            <a:r>
              <a:rPr lang="en-CA" dirty="0" smtClean="0"/>
              <a:t>4</a:t>
            </a:r>
            <a:br>
              <a:rPr lang="en-CA" dirty="0" smtClean="0"/>
            </a:br>
            <a:r>
              <a:rPr lang="en-CA" dirty="0" smtClean="0"/>
              <a:t/>
            </a:r>
            <a:br>
              <a:rPr lang="en-CA" dirty="0" smtClean="0"/>
            </a:br>
            <a:endParaRPr lang="en-CA" dirty="0"/>
          </a:p>
        </p:txBody>
      </p:sp>
    </p:spTree>
    <p:extLst>
      <p:ext uri="{BB962C8B-B14F-4D97-AF65-F5344CB8AC3E}">
        <p14:creationId xmlns:p14="http://schemas.microsoft.com/office/powerpoint/2010/main" val="14061279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Double elimination tournaments</a:t>
            </a:r>
            <a:endParaRPr lang="en-CA" dirty="0"/>
          </a:p>
        </p:txBody>
      </p:sp>
      <p:sp>
        <p:nvSpPr>
          <p:cNvPr id="3" name="Content Placeholder 2"/>
          <p:cNvSpPr>
            <a:spLocks noGrp="1"/>
          </p:cNvSpPr>
          <p:nvPr>
            <p:ph idx="1"/>
          </p:nvPr>
        </p:nvSpPr>
        <p:spPr/>
        <p:txBody>
          <a:bodyPr/>
          <a:lstStyle/>
          <a:p>
            <a:r>
              <a:rPr lang="en-CA" dirty="0" smtClean="0"/>
              <a:t>-  when you lose two games you are eliminated from the tournament</a:t>
            </a:r>
          </a:p>
          <a:p>
            <a:r>
              <a:rPr lang="en-CA" dirty="0" smtClean="0"/>
              <a:t>-  there is a winners bracket and a losers bracket</a:t>
            </a:r>
          </a:p>
          <a:p>
            <a:r>
              <a:rPr lang="en-CA" dirty="0" smtClean="0"/>
              <a:t>(see examples on handouts)</a:t>
            </a:r>
            <a:endParaRPr lang="en-CA" dirty="0"/>
          </a:p>
        </p:txBody>
      </p:sp>
    </p:spTree>
    <p:extLst>
      <p:ext uri="{BB962C8B-B14F-4D97-AF65-F5344CB8AC3E}">
        <p14:creationId xmlns:p14="http://schemas.microsoft.com/office/powerpoint/2010/main" val="40686935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Round robin tournaments</a:t>
            </a:r>
            <a:endParaRPr lang="en-CA" dirty="0"/>
          </a:p>
        </p:txBody>
      </p:sp>
      <p:sp>
        <p:nvSpPr>
          <p:cNvPr id="3" name="Content Placeholder 2"/>
          <p:cNvSpPr>
            <a:spLocks noGrp="1"/>
          </p:cNvSpPr>
          <p:nvPr>
            <p:ph idx="1"/>
          </p:nvPr>
        </p:nvSpPr>
        <p:spPr/>
        <p:txBody>
          <a:bodyPr>
            <a:normAutofit/>
          </a:bodyPr>
          <a:lstStyle/>
          <a:p>
            <a:r>
              <a:rPr lang="en-CA" dirty="0" smtClean="0"/>
              <a:t>-  provides the opportunity for a number of teams in a league to play against one another</a:t>
            </a:r>
          </a:p>
          <a:p>
            <a:r>
              <a:rPr lang="en-CA" dirty="0" smtClean="0"/>
              <a:t>-  takes a long time to play</a:t>
            </a:r>
          </a:p>
          <a:p>
            <a:r>
              <a:rPr lang="en-CA" dirty="0" smtClean="0"/>
              <a:t>-  single round robin means each team plays every other team once</a:t>
            </a:r>
          </a:p>
          <a:p>
            <a:r>
              <a:rPr lang="en-CA" dirty="0" smtClean="0"/>
              <a:t>-  double round robin means each team plays every  other team twice</a:t>
            </a:r>
          </a:p>
          <a:p>
            <a:r>
              <a:rPr lang="en-CA" dirty="0" smtClean="0"/>
              <a:t>- X is used to indicate a bye for that round</a:t>
            </a:r>
          </a:p>
          <a:p>
            <a:r>
              <a:rPr lang="en-CA" dirty="0" smtClean="0"/>
              <a:t>-  a bye is used when there is an odd number of teams</a:t>
            </a:r>
          </a:p>
          <a:p>
            <a:r>
              <a:rPr lang="en-CA" dirty="0" smtClean="0"/>
              <a:t>-  can have several pools for this type of tournament</a:t>
            </a:r>
          </a:p>
          <a:p>
            <a:endParaRPr lang="en-CA" dirty="0" smtClean="0"/>
          </a:p>
          <a:p>
            <a:endParaRPr lang="en-CA" dirty="0" smtClean="0"/>
          </a:p>
        </p:txBody>
      </p:sp>
    </p:spTree>
    <p:extLst>
      <p:ext uri="{BB962C8B-B14F-4D97-AF65-F5344CB8AC3E}">
        <p14:creationId xmlns:p14="http://schemas.microsoft.com/office/powerpoint/2010/main" val="12571442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Round robin tournaments</a:t>
            </a:r>
            <a:endParaRPr lang="en-CA" dirty="0"/>
          </a:p>
        </p:txBody>
      </p:sp>
      <p:sp>
        <p:nvSpPr>
          <p:cNvPr id="3" name="Content Placeholder 2"/>
          <p:cNvSpPr>
            <a:spLocks noGrp="1"/>
          </p:cNvSpPr>
          <p:nvPr>
            <p:ph idx="1"/>
          </p:nvPr>
        </p:nvSpPr>
        <p:spPr/>
        <p:txBody>
          <a:bodyPr/>
          <a:lstStyle/>
          <a:p>
            <a:r>
              <a:rPr lang="en-CA" dirty="0" smtClean="0"/>
              <a:t>To determine the number of </a:t>
            </a:r>
            <a:r>
              <a:rPr lang="en-CA" u="sng" dirty="0" smtClean="0"/>
              <a:t>rounds</a:t>
            </a:r>
            <a:r>
              <a:rPr lang="en-CA" dirty="0" smtClean="0"/>
              <a:t> to be played in a single round robin:</a:t>
            </a:r>
          </a:p>
          <a:p>
            <a:r>
              <a:rPr lang="en-CA" dirty="0" smtClean="0"/>
              <a:t>A)  odd # of teams = N (ex. 5 teams = 5 rounds)</a:t>
            </a:r>
          </a:p>
          <a:p>
            <a:r>
              <a:rPr lang="en-CA" dirty="0" smtClean="0"/>
              <a:t>B)  even number of teams = N-1 (ex. 6 teams = 6-1 = 5 rounds)</a:t>
            </a:r>
          </a:p>
          <a:p>
            <a:r>
              <a:rPr lang="en-CA" dirty="0" smtClean="0"/>
              <a:t/>
            </a:r>
            <a:br>
              <a:rPr lang="en-CA" dirty="0" smtClean="0"/>
            </a:br>
            <a:r>
              <a:rPr lang="en-CA" dirty="0" smtClean="0"/>
              <a:t>To determine the number of </a:t>
            </a:r>
            <a:r>
              <a:rPr lang="en-CA" u="sng" dirty="0" smtClean="0"/>
              <a:t>games</a:t>
            </a:r>
            <a:r>
              <a:rPr lang="en-CA" dirty="0" smtClean="0"/>
              <a:t> in a tournament:</a:t>
            </a:r>
          </a:p>
          <a:p>
            <a:r>
              <a:rPr lang="en-CA" dirty="0" smtClean="0"/>
              <a:t>A)  single round robin:  N(N-1)/2  (ex. 5 teams = 5(5-1)/2 = 10 games)</a:t>
            </a:r>
          </a:p>
          <a:p>
            <a:r>
              <a:rPr lang="en-CA" dirty="0" smtClean="0"/>
              <a:t>B)  double round robin:  2 X N(N-1)/2  (ex.  5 teams = 2 X </a:t>
            </a:r>
            <a:r>
              <a:rPr lang="en-CA" dirty="0"/>
              <a:t>5(5-1)/2 = </a:t>
            </a:r>
            <a:r>
              <a:rPr lang="en-CA" dirty="0" smtClean="0"/>
              <a:t>20 games)</a:t>
            </a:r>
            <a:endParaRPr lang="en-CA" dirty="0"/>
          </a:p>
        </p:txBody>
      </p:sp>
    </p:spTree>
    <p:extLst>
      <p:ext uri="{BB962C8B-B14F-4D97-AF65-F5344CB8AC3E}">
        <p14:creationId xmlns:p14="http://schemas.microsoft.com/office/powerpoint/2010/main" val="40805600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Round robin tournaments</a:t>
            </a:r>
            <a:endParaRPr lang="en-CA" dirty="0"/>
          </a:p>
        </p:txBody>
      </p:sp>
      <p:sp>
        <p:nvSpPr>
          <p:cNvPr id="3" name="Content Placeholder 2"/>
          <p:cNvSpPr>
            <a:spLocks noGrp="1"/>
          </p:cNvSpPr>
          <p:nvPr>
            <p:ph idx="1"/>
          </p:nvPr>
        </p:nvSpPr>
        <p:spPr/>
        <p:txBody>
          <a:bodyPr/>
          <a:lstStyle/>
          <a:p>
            <a:r>
              <a:rPr lang="en-CA" dirty="0" smtClean="0"/>
              <a:t>Even number of entries, rotate the entry numbers around #1</a:t>
            </a:r>
          </a:p>
          <a:p>
            <a:r>
              <a:rPr lang="en-CA" dirty="0" smtClean="0"/>
              <a:t>Example:  6 teams</a:t>
            </a:r>
            <a:br>
              <a:rPr lang="en-CA" dirty="0" smtClean="0"/>
            </a:br>
            <a:endParaRPr lang="en-CA" dirty="0" smtClean="0"/>
          </a:p>
          <a:p>
            <a:r>
              <a:rPr lang="en-CA" dirty="0" smtClean="0"/>
              <a:t>1-2	2-3	3-4	4-5	5-6</a:t>
            </a:r>
            <a:br>
              <a:rPr lang="en-CA" dirty="0" smtClean="0"/>
            </a:br>
            <a:r>
              <a:rPr lang="en-CA" dirty="0" smtClean="0"/>
              <a:t>1-3	2-4	3-5	4-6</a:t>
            </a:r>
            <a:br>
              <a:rPr lang="en-CA" dirty="0" smtClean="0"/>
            </a:br>
            <a:r>
              <a:rPr lang="en-CA" dirty="0" smtClean="0"/>
              <a:t>1-4	2-5	3-6</a:t>
            </a:r>
            <a:br>
              <a:rPr lang="en-CA" dirty="0" smtClean="0"/>
            </a:br>
            <a:r>
              <a:rPr lang="en-CA" dirty="0" smtClean="0"/>
              <a:t>1-5	2-6</a:t>
            </a:r>
            <a:br>
              <a:rPr lang="en-CA" dirty="0" smtClean="0"/>
            </a:br>
            <a:r>
              <a:rPr lang="en-CA" dirty="0" smtClean="0"/>
              <a:t>1-6</a:t>
            </a:r>
            <a:endParaRPr lang="en-CA" dirty="0"/>
          </a:p>
        </p:txBody>
      </p:sp>
    </p:spTree>
    <p:extLst>
      <p:ext uri="{BB962C8B-B14F-4D97-AF65-F5344CB8AC3E}">
        <p14:creationId xmlns:p14="http://schemas.microsoft.com/office/powerpoint/2010/main" val="4886820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Round robin tournaments</a:t>
            </a:r>
            <a:endParaRPr lang="en-CA" dirty="0"/>
          </a:p>
        </p:txBody>
      </p:sp>
      <p:sp>
        <p:nvSpPr>
          <p:cNvPr id="3" name="Content Placeholder 2"/>
          <p:cNvSpPr>
            <a:spLocks noGrp="1"/>
          </p:cNvSpPr>
          <p:nvPr>
            <p:ph idx="1"/>
          </p:nvPr>
        </p:nvSpPr>
        <p:spPr/>
        <p:txBody>
          <a:bodyPr/>
          <a:lstStyle/>
          <a:p>
            <a:r>
              <a:rPr lang="en-CA" dirty="0" smtClean="0"/>
              <a:t>Odd number of entries, rotate the teams around the bye.</a:t>
            </a:r>
          </a:p>
          <a:p>
            <a:r>
              <a:rPr lang="en-CA" dirty="0" smtClean="0"/>
              <a:t>Example:  5 teams</a:t>
            </a:r>
            <a:br>
              <a:rPr lang="en-CA" dirty="0" smtClean="0"/>
            </a:br>
            <a:r>
              <a:rPr lang="en-CA" dirty="0" smtClean="0"/>
              <a:t/>
            </a:r>
            <a:br>
              <a:rPr lang="en-CA" dirty="0" smtClean="0"/>
            </a:br>
            <a:r>
              <a:rPr lang="en-CA" dirty="0" smtClean="0"/>
              <a:t>B-1	2-5	3-4</a:t>
            </a:r>
            <a:br>
              <a:rPr lang="en-CA" dirty="0" smtClean="0"/>
            </a:br>
            <a:r>
              <a:rPr lang="en-CA" dirty="0" smtClean="0"/>
              <a:t>B-2	1-3	4-5</a:t>
            </a:r>
            <a:br>
              <a:rPr lang="en-CA" dirty="0" smtClean="0"/>
            </a:br>
            <a:r>
              <a:rPr lang="en-CA" dirty="0" smtClean="0"/>
              <a:t>B-3	2-4	1-5</a:t>
            </a:r>
            <a:br>
              <a:rPr lang="en-CA" dirty="0" smtClean="0"/>
            </a:br>
            <a:r>
              <a:rPr lang="en-CA" dirty="0" smtClean="0"/>
              <a:t>B-4	1-2	3-5</a:t>
            </a:r>
            <a:br>
              <a:rPr lang="en-CA" dirty="0" smtClean="0"/>
            </a:br>
            <a:r>
              <a:rPr lang="en-CA" dirty="0" smtClean="0"/>
              <a:t>B-5	1-4	2-3</a:t>
            </a:r>
          </a:p>
        </p:txBody>
      </p:sp>
    </p:spTree>
    <p:extLst>
      <p:ext uri="{BB962C8B-B14F-4D97-AF65-F5344CB8AC3E}">
        <p14:creationId xmlns:p14="http://schemas.microsoft.com/office/powerpoint/2010/main" val="14601799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Games behind leader</a:t>
            </a:r>
            <a:endParaRPr lang="en-CA" dirty="0"/>
          </a:p>
        </p:txBody>
      </p:sp>
      <p:sp>
        <p:nvSpPr>
          <p:cNvPr id="3" name="Content Placeholder 2"/>
          <p:cNvSpPr>
            <a:spLocks noGrp="1"/>
          </p:cNvSpPr>
          <p:nvPr>
            <p:ph idx="1"/>
          </p:nvPr>
        </p:nvSpPr>
        <p:spPr/>
        <p:txBody>
          <a:bodyPr/>
          <a:lstStyle/>
          <a:p>
            <a:r>
              <a:rPr lang="en-CA" dirty="0" smtClean="0"/>
              <a:t>-  this is used in baseball by showing how far each team is behind the division leader</a:t>
            </a:r>
          </a:p>
          <a:p>
            <a:r>
              <a:rPr lang="en-CA" dirty="0" smtClean="0"/>
              <a:t>Team		Wins		Losses		%</a:t>
            </a:r>
            <a:br>
              <a:rPr lang="en-CA" dirty="0" smtClean="0"/>
            </a:br>
            <a:r>
              <a:rPr lang="en-CA" dirty="0" smtClean="0"/>
              <a:t>A		20		0		1.00</a:t>
            </a:r>
            <a:r>
              <a:rPr lang="en-CA" dirty="0"/>
              <a:t/>
            </a:r>
            <a:br>
              <a:rPr lang="en-CA" dirty="0"/>
            </a:br>
            <a:r>
              <a:rPr lang="en-CA" dirty="0" smtClean="0"/>
              <a:t>B		15		3		0.833</a:t>
            </a:r>
            <a:br>
              <a:rPr lang="en-CA" dirty="0" smtClean="0"/>
            </a:br>
            <a:r>
              <a:rPr lang="en-CA" dirty="0" smtClean="0"/>
              <a:t>C		12		8		0.600</a:t>
            </a:r>
            <a:br>
              <a:rPr lang="en-CA" dirty="0" smtClean="0"/>
            </a:br>
            <a:r>
              <a:rPr lang="en-CA" dirty="0" smtClean="0"/>
              <a:t>D		19		2		0.905</a:t>
            </a:r>
            <a:br>
              <a:rPr lang="en-CA" dirty="0" smtClean="0"/>
            </a:br>
            <a:r>
              <a:rPr lang="en-CA" dirty="0" smtClean="0"/>
              <a:t/>
            </a:r>
            <a:br>
              <a:rPr lang="en-CA" dirty="0" smtClean="0"/>
            </a:br>
            <a:r>
              <a:rPr lang="en-CA" dirty="0" smtClean="0"/>
              <a:t>Formula </a:t>
            </a:r>
            <a:br>
              <a:rPr lang="en-CA" dirty="0" smtClean="0"/>
            </a:br>
            <a:r>
              <a:rPr lang="en-CA" dirty="0" smtClean="0"/>
              <a:t>X = team that you are looking for</a:t>
            </a:r>
            <a:br>
              <a:rPr lang="en-CA" dirty="0" smtClean="0"/>
            </a:br>
            <a:r>
              <a:rPr lang="en-CA" dirty="0" smtClean="0"/>
              <a:t>(1</a:t>
            </a:r>
            <a:r>
              <a:rPr lang="en-CA" baseline="30000" dirty="0" smtClean="0"/>
              <a:t>st</a:t>
            </a:r>
            <a:r>
              <a:rPr lang="en-CA" dirty="0" smtClean="0"/>
              <a:t> place wins – wins of X) + (losses of X – losses of 1</a:t>
            </a:r>
            <a:r>
              <a:rPr lang="en-CA" baseline="30000" dirty="0" smtClean="0"/>
              <a:t>st</a:t>
            </a:r>
            <a:r>
              <a:rPr lang="en-CA" dirty="0" smtClean="0"/>
              <a:t> place)/2</a:t>
            </a:r>
            <a:br>
              <a:rPr lang="en-CA" dirty="0" smtClean="0"/>
            </a:br>
            <a:endParaRPr lang="en-CA" dirty="0" smtClean="0"/>
          </a:p>
        </p:txBody>
      </p:sp>
    </p:spTree>
    <p:extLst>
      <p:ext uri="{BB962C8B-B14F-4D97-AF65-F5344CB8AC3E}">
        <p14:creationId xmlns:p14="http://schemas.microsoft.com/office/powerpoint/2010/main" val="31654210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Games behind leader</a:t>
            </a:r>
            <a:endParaRPr lang="en-CA" dirty="0"/>
          </a:p>
        </p:txBody>
      </p:sp>
      <p:sp>
        <p:nvSpPr>
          <p:cNvPr id="3" name="Content Placeholder 2"/>
          <p:cNvSpPr>
            <a:spLocks noGrp="1"/>
          </p:cNvSpPr>
          <p:nvPr>
            <p:ph idx="1"/>
          </p:nvPr>
        </p:nvSpPr>
        <p:spPr/>
        <p:txBody>
          <a:bodyPr>
            <a:normAutofit lnSpcReduction="10000"/>
          </a:bodyPr>
          <a:lstStyle/>
          <a:p>
            <a:r>
              <a:rPr lang="en-CA" dirty="0" smtClean="0"/>
              <a:t>Ex.</a:t>
            </a:r>
            <a:br>
              <a:rPr lang="en-CA" dirty="0" smtClean="0"/>
            </a:br>
            <a:r>
              <a:rPr lang="en-CA" dirty="0" smtClean="0"/>
              <a:t/>
            </a:r>
            <a:br>
              <a:rPr lang="en-CA" dirty="0" smtClean="0"/>
            </a:br>
            <a:r>
              <a:rPr lang="en-CA" dirty="0" smtClean="0"/>
              <a:t>Team B = (20-15) + (3-0)/2 = 8/2 = 4 games behind</a:t>
            </a:r>
            <a:br>
              <a:rPr lang="en-CA" dirty="0" smtClean="0"/>
            </a:br>
            <a:r>
              <a:rPr lang="en-CA" dirty="0" smtClean="0"/>
              <a:t/>
            </a:r>
            <a:br>
              <a:rPr lang="en-CA" dirty="0" smtClean="0"/>
            </a:br>
            <a:r>
              <a:rPr lang="en-CA" dirty="0" smtClean="0"/>
              <a:t>Team C = (20-12) + (8-0)/2 = 16/2 = 8 games behind</a:t>
            </a:r>
            <a:br>
              <a:rPr lang="en-CA" dirty="0" smtClean="0"/>
            </a:br>
            <a:r>
              <a:rPr lang="en-CA" dirty="0" smtClean="0"/>
              <a:t/>
            </a:r>
            <a:br>
              <a:rPr lang="en-CA" dirty="0" smtClean="0"/>
            </a:br>
            <a:r>
              <a:rPr lang="en-CA" dirty="0" smtClean="0"/>
              <a:t>Team D = (20-19) + (2-0)/2 = 3/2 = 1.5 games behind</a:t>
            </a:r>
          </a:p>
          <a:p>
            <a:endParaRPr lang="en-CA" dirty="0"/>
          </a:p>
          <a:p>
            <a:r>
              <a:rPr lang="en-CA" dirty="0" smtClean="0"/>
              <a:t>If they have played the same number of games or an even amount in the difference (one has played 20 one has played 18), then you will have a whole number.</a:t>
            </a:r>
          </a:p>
          <a:p>
            <a:r>
              <a:rPr lang="en-CA" dirty="0" smtClean="0"/>
              <a:t>If they have played a different amount of games with an odd number being the difference (20 games versus 19 games), then you will get a fraction of a half.</a:t>
            </a:r>
            <a:endParaRPr lang="en-CA" dirty="0"/>
          </a:p>
        </p:txBody>
      </p:sp>
    </p:spTree>
    <p:extLst>
      <p:ext uri="{BB962C8B-B14F-4D97-AF65-F5344CB8AC3E}">
        <p14:creationId xmlns:p14="http://schemas.microsoft.com/office/powerpoint/2010/main" val="33779558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Tournaments - terminology</a:t>
            </a:r>
            <a:endParaRPr lang="en-CA" dirty="0"/>
          </a:p>
        </p:txBody>
      </p:sp>
      <p:sp>
        <p:nvSpPr>
          <p:cNvPr id="3" name="Content Placeholder 2"/>
          <p:cNvSpPr>
            <a:spLocks noGrp="1"/>
          </p:cNvSpPr>
          <p:nvPr>
            <p:ph idx="1"/>
          </p:nvPr>
        </p:nvSpPr>
        <p:spPr/>
        <p:txBody>
          <a:bodyPr/>
          <a:lstStyle/>
          <a:p>
            <a:r>
              <a:rPr lang="en-CA" dirty="0" smtClean="0"/>
              <a:t>Tournament – series of games which follow a pattern that allows every player equal opportunity to play and to succeed</a:t>
            </a:r>
          </a:p>
          <a:p>
            <a:r>
              <a:rPr lang="en-CA" dirty="0" smtClean="0"/>
              <a:t>Bye – a player/team is excused from that round of play but advances to the next round</a:t>
            </a:r>
          </a:p>
          <a:p>
            <a:r>
              <a:rPr lang="en-CA" dirty="0" smtClean="0"/>
              <a:t>Round – series of games</a:t>
            </a:r>
          </a:p>
          <a:p>
            <a:r>
              <a:rPr lang="en-CA" dirty="0" smtClean="0"/>
              <a:t>Slot – a line on a chart on which a team is placed</a:t>
            </a:r>
          </a:p>
          <a:p>
            <a:r>
              <a:rPr lang="en-CA" dirty="0" err="1" smtClean="0"/>
              <a:t>Braquet</a:t>
            </a:r>
            <a:r>
              <a:rPr lang="en-CA" dirty="0" smtClean="0"/>
              <a:t> – two joined lines that show which teams will play each other</a:t>
            </a:r>
          </a:p>
          <a:p>
            <a:r>
              <a:rPr lang="en-CA" dirty="0" smtClean="0"/>
              <a:t>Seeds – players are rated or seeded according to ability </a:t>
            </a:r>
            <a:r>
              <a:rPr lang="en-CA" dirty="0"/>
              <a:t>(</a:t>
            </a:r>
            <a:r>
              <a:rPr lang="en-CA" dirty="0" smtClean="0"/>
              <a:t>if you are seeded #2 you are considered the 2</a:t>
            </a:r>
            <a:r>
              <a:rPr lang="en-CA" baseline="30000" dirty="0" smtClean="0"/>
              <a:t>nd</a:t>
            </a:r>
            <a:r>
              <a:rPr lang="en-CA" dirty="0" smtClean="0"/>
              <a:t> best player/team)</a:t>
            </a:r>
            <a:endParaRPr lang="en-CA" dirty="0"/>
          </a:p>
        </p:txBody>
      </p:sp>
    </p:spTree>
    <p:extLst>
      <p:ext uri="{BB962C8B-B14F-4D97-AF65-F5344CB8AC3E}">
        <p14:creationId xmlns:p14="http://schemas.microsoft.com/office/powerpoint/2010/main" val="5273867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Calculating standings</a:t>
            </a:r>
            <a:endParaRPr lang="en-CA" dirty="0"/>
          </a:p>
        </p:txBody>
      </p:sp>
      <p:sp>
        <p:nvSpPr>
          <p:cNvPr id="3" name="Content Placeholder 2"/>
          <p:cNvSpPr>
            <a:spLocks noGrp="1"/>
          </p:cNvSpPr>
          <p:nvPr>
            <p:ph idx="1"/>
          </p:nvPr>
        </p:nvSpPr>
        <p:spPr/>
        <p:txBody>
          <a:bodyPr/>
          <a:lstStyle/>
          <a:p>
            <a:r>
              <a:rPr lang="en-CA" dirty="0" smtClean="0"/>
              <a:t>Point System</a:t>
            </a:r>
          </a:p>
          <a:p>
            <a:r>
              <a:rPr lang="en-CA" dirty="0" smtClean="0"/>
              <a:t>- use wins, losses and ties to determine standings</a:t>
            </a:r>
            <a:br>
              <a:rPr lang="en-CA" dirty="0" smtClean="0"/>
            </a:br>
            <a:r>
              <a:rPr lang="en-CA" dirty="0" smtClean="0"/>
              <a:t>(ex.  Win = 3 points, tie = 1 point, loss = zero points)</a:t>
            </a:r>
            <a:br>
              <a:rPr lang="en-CA" dirty="0" smtClean="0"/>
            </a:br>
            <a:r>
              <a:rPr lang="en-CA" dirty="0" smtClean="0"/>
              <a:t/>
            </a:r>
            <a:br>
              <a:rPr lang="en-CA" dirty="0" smtClean="0"/>
            </a:br>
            <a:r>
              <a:rPr lang="en-CA" dirty="0" smtClean="0"/>
              <a:t>-  disadvantage is that every team must play the same number of games</a:t>
            </a:r>
          </a:p>
          <a:p>
            <a:r>
              <a:rPr lang="en-CA" dirty="0" smtClean="0"/>
              <a:t>Team		Games Played (GP)	Wins	Losses	Ties	Points</a:t>
            </a:r>
            <a:br>
              <a:rPr lang="en-CA" dirty="0" smtClean="0"/>
            </a:br>
            <a:r>
              <a:rPr lang="en-CA" dirty="0" smtClean="0"/>
              <a:t>Boston		10</a:t>
            </a:r>
            <a:r>
              <a:rPr lang="en-CA" dirty="0"/>
              <a:t>	</a:t>
            </a:r>
            <a:r>
              <a:rPr lang="en-CA" dirty="0" smtClean="0"/>
              <a:t>		9	0	1	28</a:t>
            </a:r>
            <a:br>
              <a:rPr lang="en-CA" dirty="0" smtClean="0"/>
            </a:br>
            <a:r>
              <a:rPr lang="en-CA" dirty="0" smtClean="0"/>
              <a:t>Toronto		10			7	1	2	23</a:t>
            </a:r>
            <a:br>
              <a:rPr lang="en-CA" dirty="0" smtClean="0"/>
            </a:br>
            <a:r>
              <a:rPr lang="en-CA" dirty="0" smtClean="0"/>
              <a:t>Montreal	10			5	5	0	15</a:t>
            </a:r>
          </a:p>
        </p:txBody>
      </p:sp>
    </p:spTree>
    <p:extLst>
      <p:ext uri="{BB962C8B-B14F-4D97-AF65-F5344CB8AC3E}">
        <p14:creationId xmlns:p14="http://schemas.microsoft.com/office/powerpoint/2010/main" val="10212583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Calculating standings</a:t>
            </a:r>
            <a:endParaRPr lang="en-CA" dirty="0"/>
          </a:p>
        </p:txBody>
      </p:sp>
      <p:sp>
        <p:nvSpPr>
          <p:cNvPr id="3" name="Content Placeholder 2"/>
          <p:cNvSpPr>
            <a:spLocks noGrp="1"/>
          </p:cNvSpPr>
          <p:nvPr>
            <p:ph idx="1"/>
          </p:nvPr>
        </p:nvSpPr>
        <p:spPr/>
        <p:txBody>
          <a:bodyPr>
            <a:normAutofit/>
          </a:bodyPr>
          <a:lstStyle/>
          <a:p>
            <a:r>
              <a:rPr lang="en-CA" dirty="0" smtClean="0"/>
              <a:t>Percentage System</a:t>
            </a:r>
            <a:br>
              <a:rPr lang="en-CA" dirty="0" smtClean="0"/>
            </a:br>
            <a:r>
              <a:rPr lang="en-CA" dirty="0" smtClean="0"/>
              <a:t/>
            </a:r>
            <a:br>
              <a:rPr lang="en-CA" dirty="0" smtClean="0"/>
            </a:br>
            <a:r>
              <a:rPr lang="en-CA" dirty="0" smtClean="0"/>
              <a:t>-  establishes rankings easier as teams do not have to play the same number of games</a:t>
            </a:r>
          </a:p>
          <a:p>
            <a:r>
              <a:rPr lang="en-CA" dirty="0" smtClean="0"/>
              <a:t>-  there cannot be ties</a:t>
            </a:r>
            <a:br>
              <a:rPr lang="en-CA" dirty="0" smtClean="0"/>
            </a:br>
            <a:r>
              <a:rPr lang="en-CA" dirty="0" smtClean="0"/>
              <a:t/>
            </a:r>
            <a:br>
              <a:rPr lang="en-CA" dirty="0" smtClean="0"/>
            </a:br>
            <a:r>
              <a:rPr lang="en-CA" dirty="0" smtClean="0"/>
              <a:t>Game won/games played = 42/57 = 0.737</a:t>
            </a:r>
            <a:br>
              <a:rPr lang="en-CA" dirty="0" smtClean="0"/>
            </a:br>
            <a:r>
              <a:rPr lang="en-CA" dirty="0" smtClean="0"/>
              <a:t/>
            </a:r>
            <a:br>
              <a:rPr lang="en-CA" dirty="0" smtClean="0"/>
            </a:br>
            <a:r>
              <a:rPr lang="en-CA" dirty="0" smtClean="0"/>
              <a:t>Team		Games Played (GP)	Wins	Losses	%</a:t>
            </a:r>
            <a:br>
              <a:rPr lang="en-CA" dirty="0" smtClean="0"/>
            </a:br>
            <a:r>
              <a:rPr lang="en-CA" dirty="0" smtClean="0"/>
              <a:t>Vancouver	62			45	17	0.725</a:t>
            </a:r>
            <a:br>
              <a:rPr lang="en-CA" dirty="0" smtClean="0"/>
            </a:br>
            <a:r>
              <a:rPr lang="en-CA" dirty="0" smtClean="0"/>
              <a:t>Seattle		67			35	32	0.522</a:t>
            </a:r>
            <a:br>
              <a:rPr lang="en-CA" dirty="0" smtClean="0"/>
            </a:br>
            <a:r>
              <a:rPr lang="en-CA" dirty="0" smtClean="0"/>
              <a:t>Minnesota	58			37	21	0.637</a:t>
            </a:r>
          </a:p>
        </p:txBody>
      </p:sp>
    </p:spTree>
    <p:extLst>
      <p:ext uri="{BB962C8B-B14F-4D97-AF65-F5344CB8AC3E}">
        <p14:creationId xmlns:p14="http://schemas.microsoft.com/office/powerpoint/2010/main" val="3360827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Scheduling</a:t>
            </a:r>
            <a:endParaRPr lang="en-CA" dirty="0"/>
          </a:p>
        </p:txBody>
      </p:sp>
      <p:sp>
        <p:nvSpPr>
          <p:cNvPr id="3" name="Content Placeholder 2"/>
          <p:cNvSpPr>
            <a:spLocks noGrp="1"/>
          </p:cNvSpPr>
          <p:nvPr>
            <p:ph idx="1"/>
          </p:nvPr>
        </p:nvSpPr>
        <p:spPr/>
        <p:txBody>
          <a:bodyPr/>
          <a:lstStyle/>
          <a:p>
            <a:r>
              <a:rPr lang="en-CA" dirty="0" smtClean="0"/>
              <a:t>Scheduling means determining how, when, and where people/teams will participate in events.  </a:t>
            </a:r>
          </a:p>
          <a:p>
            <a:r>
              <a:rPr lang="en-CA" dirty="0" smtClean="0"/>
              <a:t>Things to consider:  participants, facilities, equipment, time, personnel, officials</a:t>
            </a:r>
          </a:p>
          <a:p>
            <a:r>
              <a:rPr lang="en-CA" dirty="0" smtClean="0"/>
              <a:t>There are several types of schedules that can be used for events in which teams or individuals play against one another.  The type you choose will depend on the kind of activity involved and the amount of time you have to run the event.</a:t>
            </a:r>
            <a:endParaRPr lang="en-CA" dirty="0"/>
          </a:p>
        </p:txBody>
      </p:sp>
    </p:spTree>
    <p:extLst>
      <p:ext uri="{BB962C8B-B14F-4D97-AF65-F5344CB8AC3E}">
        <p14:creationId xmlns:p14="http://schemas.microsoft.com/office/powerpoint/2010/main" val="4552816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Challenge tournaments</a:t>
            </a:r>
            <a:endParaRPr lang="en-CA" dirty="0"/>
          </a:p>
        </p:txBody>
      </p:sp>
      <p:sp>
        <p:nvSpPr>
          <p:cNvPr id="3" name="Content Placeholder 2"/>
          <p:cNvSpPr>
            <a:spLocks noGrp="1"/>
          </p:cNvSpPr>
          <p:nvPr>
            <p:ph idx="1"/>
          </p:nvPr>
        </p:nvSpPr>
        <p:spPr/>
        <p:txBody>
          <a:bodyPr/>
          <a:lstStyle/>
          <a:p>
            <a:r>
              <a:rPr lang="en-CA" dirty="0" smtClean="0"/>
              <a:t>Challenge tournaments are best for events which run over an extended period of time.  Purpose is to encourage participants to challenge one another, and move ahead on a ladder or pyramid, if successful.</a:t>
            </a:r>
          </a:p>
          <a:p>
            <a:r>
              <a:rPr lang="en-CA" dirty="0" smtClean="0"/>
              <a:t>Advantage – is that such a tournament can establish ability levels in preparation for other types of tournaments</a:t>
            </a:r>
          </a:p>
          <a:p>
            <a:r>
              <a:rPr lang="en-CA" dirty="0" smtClean="0"/>
              <a:t>Disadvantage – is that after the initial play and changing position, the number of challenges usually decreases, leading to fewer games for all participants</a:t>
            </a:r>
            <a:endParaRPr lang="en-CA" dirty="0"/>
          </a:p>
        </p:txBody>
      </p:sp>
    </p:spTree>
    <p:extLst>
      <p:ext uri="{BB962C8B-B14F-4D97-AF65-F5344CB8AC3E}">
        <p14:creationId xmlns:p14="http://schemas.microsoft.com/office/powerpoint/2010/main" val="11555163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Types of challenge tournaments</a:t>
            </a:r>
            <a:endParaRPr lang="en-CA" dirty="0"/>
          </a:p>
        </p:txBody>
      </p:sp>
      <p:sp>
        <p:nvSpPr>
          <p:cNvPr id="3" name="Content Placeholder 2"/>
          <p:cNvSpPr>
            <a:spLocks noGrp="1"/>
          </p:cNvSpPr>
          <p:nvPr>
            <p:ph idx="1"/>
          </p:nvPr>
        </p:nvSpPr>
        <p:spPr/>
        <p:txBody>
          <a:bodyPr>
            <a:normAutofit fontScale="92500" lnSpcReduction="10000"/>
          </a:bodyPr>
          <a:lstStyle/>
          <a:p>
            <a:r>
              <a:rPr lang="en-CA" dirty="0" smtClean="0"/>
              <a:t>Ladder Tournament</a:t>
            </a:r>
          </a:p>
          <a:p>
            <a:r>
              <a:rPr lang="en-CA" dirty="0" smtClean="0"/>
              <a:t>-  players are placed on the ladder through random selection or according to ability</a:t>
            </a:r>
          </a:p>
          <a:p>
            <a:r>
              <a:rPr lang="en-CA" dirty="0" smtClean="0"/>
              <a:t>-  sometimes it is better to place the more advanced players at the bottom to encourage more movement on the ladder</a:t>
            </a:r>
          </a:p>
          <a:p>
            <a:r>
              <a:rPr lang="en-CA" dirty="0" smtClean="0"/>
              <a:t>-  advance by defeating other players/teams 1-2 places higher on the ladder</a:t>
            </a:r>
          </a:p>
          <a:p>
            <a:r>
              <a:rPr lang="en-CA" dirty="0" smtClean="0"/>
              <a:t>-  winning player/team changes places with the losing player/team</a:t>
            </a:r>
          </a:p>
          <a:p>
            <a:r>
              <a:rPr lang="en-CA" dirty="0" smtClean="0"/>
              <a:t>-  if the challenger loses, they stay where they are on the ladder</a:t>
            </a:r>
          </a:p>
          <a:p>
            <a:r>
              <a:rPr lang="en-CA" dirty="0" smtClean="0"/>
              <a:t>-  challenger cannot re-challenge until they have played another player/team</a:t>
            </a:r>
          </a:p>
          <a:p>
            <a:r>
              <a:rPr lang="en-CA" dirty="0" smtClean="0"/>
              <a:t>-  simple and easy to run</a:t>
            </a:r>
          </a:p>
          <a:p>
            <a:r>
              <a:rPr lang="en-CA" dirty="0" smtClean="0"/>
              <a:t>-  run mainly by the players/teams themselves</a:t>
            </a:r>
          </a:p>
          <a:p>
            <a:endParaRPr lang="en-CA" dirty="0"/>
          </a:p>
        </p:txBody>
      </p:sp>
    </p:spTree>
    <p:extLst>
      <p:ext uri="{BB962C8B-B14F-4D97-AF65-F5344CB8AC3E}">
        <p14:creationId xmlns:p14="http://schemas.microsoft.com/office/powerpoint/2010/main" val="14140724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Types of challenge tournaments</a:t>
            </a:r>
            <a:endParaRPr lang="en-CA" dirty="0"/>
          </a:p>
        </p:txBody>
      </p:sp>
      <p:sp>
        <p:nvSpPr>
          <p:cNvPr id="3" name="Content Placeholder 2"/>
          <p:cNvSpPr>
            <a:spLocks noGrp="1"/>
          </p:cNvSpPr>
          <p:nvPr>
            <p:ph idx="1"/>
          </p:nvPr>
        </p:nvSpPr>
        <p:spPr/>
        <p:txBody>
          <a:bodyPr/>
          <a:lstStyle/>
          <a:p>
            <a:r>
              <a:rPr lang="en-CA" dirty="0" smtClean="0"/>
              <a:t>Ladder Tournament</a:t>
            </a:r>
          </a:p>
          <a:p>
            <a:r>
              <a:rPr lang="en-CA" dirty="0" smtClean="0"/>
              <a:t>Examples of rules:</a:t>
            </a:r>
          </a:p>
          <a:p>
            <a:r>
              <a:rPr lang="en-CA" dirty="0" smtClean="0"/>
              <a:t>-  games to 11 points</a:t>
            </a:r>
          </a:p>
          <a:p>
            <a:r>
              <a:rPr lang="en-CA" dirty="0" smtClean="0"/>
              <a:t>-  players/teams may challenge up to 3 rungs above them</a:t>
            </a:r>
          </a:p>
          <a:p>
            <a:r>
              <a:rPr lang="en-CA" dirty="0" smtClean="0"/>
              <a:t>-  player/team at the top of the ladder at the end of class or end of time period wins</a:t>
            </a:r>
          </a:p>
          <a:p>
            <a:r>
              <a:rPr lang="en-CA" dirty="0" smtClean="0"/>
              <a:t>-  no players/teams can refuse a challenge</a:t>
            </a:r>
          </a:p>
          <a:p>
            <a:r>
              <a:rPr lang="en-CA" dirty="0" smtClean="0"/>
              <a:t>-  may not challenge same team twice in a row</a:t>
            </a:r>
            <a:endParaRPr lang="en-CA" dirty="0"/>
          </a:p>
        </p:txBody>
      </p:sp>
    </p:spTree>
    <p:extLst>
      <p:ext uri="{BB962C8B-B14F-4D97-AF65-F5344CB8AC3E}">
        <p14:creationId xmlns:p14="http://schemas.microsoft.com/office/powerpoint/2010/main" val="7557649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Types of challenge tournaments</a:t>
            </a:r>
            <a:endParaRPr lang="en-CA" dirty="0"/>
          </a:p>
        </p:txBody>
      </p:sp>
      <p:sp>
        <p:nvSpPr>
          <p:cNvPr id="3" name="Content Placeholder 2"/>
          <p:cNvSpPr>
            <a:spLocks noGrp="1"/>
          </p:cNvSpPr>
          <p:nvPr>
            <p:ph idx="1"/>
          </p:nvPr>
        </p:nvSpPr>
        <p:spPr/>
        <p:txBody>
          <a:bodyPr/>
          <a:lstStyle/>
          <a:p>
            <a:r>
              <a:rPr lang="en-CA" dirty="0" smtClean="0"/>
              <a:t>Ladder Tournament</a:t>
            </a:r>
            <a:br>
              <a:rPr lang="en-CA" dirty="0" smtClean="0"/>
            </a:br>
            <a:r>
              <a:rPr lang="en-CA" dirty="0" smtClean="0"/>
              <a:t/>
            </a:r>
            <a:br>
              <a:rPr lang="en-CA" dirty="0" smtClean="0"/>
            </a:br>
            <a:r>
              <a:rPr lang="en-CA" dirty="0" smtClean="0"/>
              <a:t>Dave</a:t>
            </a:r>
            <a:br>
              <a:rPr lang="en-CA" dirty="0" smtClean="0"/>
            </a:br>
            <a:r>
              <a:rPr lang="en-CA" dirty="0" smtClean="0"/>
              <a:t>Lionel</a:t>
            </a:r>
            <a:br>
              <a:rPr lang="en-CA" dirty="0" smtClean="0"/>
            </a:br>
            <a:r>
              <a:rPr lang="en-CA" dirty="0" smtClean="0"/>
              <a:t>Diane</a:t>
            </a:r>
            <a:br>
              <a:rPr lang="en-CA" dirty="0" smtClean="0"/>
            </a:br>
            <a:r>
              <a:rPr lang="en-CA" dirty="0" smtClean="0"/>
              <a:t>Bruce</a:t>
            </a:r>
            <a:br>
              <a:rPr lang="en-CA" dirty="0" smtClean="0"/>
            </a:br>
            <a:r>
              <a:rPr lang="en-CA" dirty="0" smtClean="0"/>
              <a:t>Shelley</a:t>
            </a:r>
            <a:br>
              <a:rPr lang="en-CA" dirty="0" smtClean="0"/>
            </a:br>
            <a:r>
              <a:rPr lang="en-CA" dirty="0" smtClean="0"/>
              <a:t>Mae</a:t>
            </a:r>
            <a:br>
              <a:rPr lang="en-CA" dirty="0" smtClean="0"/>
            </a:br>
            <a:r>
              <a:rPr lang="en-CA" dirty="0" smtClean="0"/>
              <a:t>Gail</a:t>
            </a:r>
            <a:br>
              <a:rPr lang="en-CA" dirty="0" smtClean="0"/>
            </a:br>
            <a:r>
              <a:rPr lang="en-CA" dirty="0" smtClean="0"/>
              <a:t/>
            </a:r>
            <a:br>
              <a:rPr lang="en-CA" dirty="0" smtClean="0"/>
            </a:br>
            <a:r>
              <a:rPr lang="en-CA" dirty="0" err="1" smtClean="0"/>
              <a:t>Gail</a:t>
            </a:r>
            <a:r>
              <a:rPr lang="en-CA" dirty="0" smtClean="0"/>
              <a:t> can challenge Mae, Shelley or Bruce but no higher.</a:t>
            </a:r>
            <a:br>
              <a:rPr lang="en-CA" dirty="0" smtClean="0"/>
            </a:br>
            <a:r>
              <a:rPr lang="en-CA" dirty="0" smtClean="0"/>
              <a:t>Bruce can challenge Diane, Lionel or Dave.</a:t>
            </a:r>
            <a:endParaRPr lang="en-CA" dirty="0"/>
          </a:p>
        </p:txBody>
      </p:sp>
    </p:spTree>
    <p:extLst>
      <p:ext uri="{BB962C8B-B14F-4D97-AF65-F5344CB8AC3E}">
        <p14:creationId xmlns:p14="http://schemas.microsoft.com/office/powerpoint/2010/main" val="38709234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Types of challenge tournaments</a:t>
            </a:r>
            <a:endParaRPr lang="en-CA" dirty="0"/>
          </a:p>
        </p:txBody>
      </p:sp>
      <p:sp>
        <p:nvSpPr>
          <p:cNvPr id="3" name="Content Placeholder 2"/>
          <p:cNvSpPr>
            <a:spLocks noGrp="1"/>
          </p:cNvSpPr>
          <p:nvPr>
            <p:ph idx="1"/>
          </p:nvPr>
        </p:nvSpPr>
        <p:spPr/>
        <p:txBody>
          <a:bodyPr/>
          <a:lstStyle/>
          <a:p>
            <a:r>
              <a:rPr lang="en-CA" dirty="0" smtClean="0"/>
              <a:t>Pyramid Tournament</a:t>
            </a:r>
            <a:br>
              <a:rPr lang="en-CA" dirty="0" smtClean="0"/>
            </a:br>
            <a:r>
              <a:rPr lang="en-CA" dirty="0" smtClean="0"/>
              <a:t/>
            </a:r>
            <a:br>
              <a:rPr lang="en-CA" dirty="0" smtClean="0"/>
            </a:br>
            <a:r>
              <a:rPr lang="en-CA" dirty="0" smtClean="0"/>
              <a:t>-  similar to ladder tournaments </a:t>
            </a:r>
            <a:br>
              <a:rPr lang="en-CA" dirty="0" smtClean="0"/>
            </a:br>
            <a:r>
              <a:rPr lang="en-CA" dirty="0" smtClean="0"/>
              <a:t/>
            </a:r>
            <a:br>
              <a:rPr lang="en-CA" dirty="0" smtClean="0"/>
            </a:br>
            <a:r>
              <a:rPr lang="en-CA" dirty="0" smtClean="0"/>
              <a:t>-  player/team must win at least one game on their row before challenging a player/team on a higher row</a:t>
            </a:r>
          </a:p>
          <a:p>
            <a:r>
              <a:rPr lang="en-CA" dirty="0" smtClean="0"/>
              <a:t>-  challenge one row up</a:t>
            </a:r>
          </a:p>
          <a:p>
            <a:r>
              <a:rPr lang="en-CA" dirty="0" smtClean="0"/>
              <a:t>-  tends to promote high number of games and equal competition amongst the players</a:t>
            </a:r>
            <a:endParaRPr lang="en-CA" dirty="0"/>
          </a:p>
        </p:txBody>
      </p:sp>
    </p:spTree>
    <p:extLst>
      <p:ext uri="{BB962C8B-B14F-4D97-AF65-F5344CB8AC3E}">
        <p14:creationId xmlns:p14="http://schemas.microsoft.com/office/powerpoint/2010/main" val="22528894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Types of challenge tournaments</a:t>
            </a:r>
            <a:endParaRPr lang="en-CA" dirty="0"/>
          </a:p>
        </p:txBody>
      </p:sp>
      <p:sp>
        <p:nvSpPr>
          <p:cNvPr id="3" name="Content Placeholder 2"/>
          <p:cNvSpPr>
            <a:spLocks noGrp="1"/>
          </p:cNvSpPr>
          <p:nvPr>
            <p:ph idx="1"/>
          </p:nvPr>
        </p:nvSpPr>
        <p:spPr/>
        <p:txBody>
          <a:bodyPr/>
          <a:lstStyle/>
          <a:p>
            <a:r>
              <a:rPr lang="en-CA" dirty="0" smtClean="0"/>
              <a:t>Pyramid Tournament</a:t>
            </a:r>
          </a:p>
          <a:p>
            <a:endParaRPr lang="en-CA" dirty="0"/>
          </a:p>
          <a:p>
            <a:r>
              <a:rPr lang="en-CA" dirty="0" smtClean="0"/>
              <a:t>                                                    Matt</a:t>
            </a:r>
          </a:p>
          <a:p>
            <a:r>
              <a:rPr lang="en-CA" dirty="0"/>
              <a:t> </a:t>
            </a:r>
            <a:r>
              <a:rPr lang="en-CA" dirty="0" smtClean="0"/>
              <a:t>                                         John	     Amber</a:t>
            </a:r>
            <a:endParaRPr lang="en-CA" dirty="0"/>
          </a:p>
          <a:p>
            <a:r>
              <a:rPr lang="en-CA" dirty="0" smtClean="0"/>
              <a:t>                            Jack                  Cindy               Michelle</a:t>
            </a:r>
          </a:p>
          <a:p>
            <a:r>
              <a:rPr lang="en-CA" dirty="0"/>
              <a:t> </a:t>
            </a:r>
            <a:r>
              <a:rPr lang="en-CA" dirty="0" smtClean="0"/>
              <a:t>                 </a:t>
            </a:r>
            <a:r>
              <a:rPr lang="en-CA" dirty="0" err="1" smtClean="0"/>
              <a:t>Deneille</a:t>
            </a:r>
            <a:r>
              <a:rPr lang="en-CA" dirty="0" smtClean="0"/>
              <a:t>            Suzanne           Randy               Rick</a:t>
            </a:r>
          </a:p>
          <a:p>
            <a:r>
              <a:rPr lang="en-CA" dirty="0" err="1" smtClean="0"/>
              <a:t>Denielle</a:t>
            </a:r>
            <a:r>
              <a:rPr lang="en-CA" dirty="0" smtClean="0"/>
              <a:t> challenges Suzanne and wins, she can now challenge either Jack, Cindy or Michelle.</a:t>
            </a:r>
          </a:p>
        </p:txBody>
      </p:sp>
    </p:spTree>
    <p:extLst>
      <p:ext uri="{BB962C8B-B14F-4D97-AF65-F5344CB8AC3E}">
        <p14:creationId xmlns:p14="http://schemas.microsoft.com/office/powerpoint/2010/main" val="26341771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226</TotalTime>
  <Words>894</Words>
  <Application>Microsoft Office PowerPoint</Application>
  <PresentationFormat>Widescreen</PresentationFormat>
  <Paragraphs>106</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Tw Cen MT</vt:lpstr>
      <vt:lpstr>Tw Cen MT Condensed</vt:lpstr>
      <vt:lpstr>Wingdings 3</vt:lpstr>
      <vt:lpstr>Integral</vt:lpstr>
      <vt:lpstr>Tournaments and scheduling</vt:lpstr>
      <vt:lpstr>Tournaments - terminology</vt:lpstr>
      <vt:lpstr>Scheduling</vt:lpstr>
      <vt:lpstr>Challenge tournaments</vt:lpstr>
      <vt:lpstr>Types of challenge tournaments</vt:lpstr>
      <vt:lpstr>Types of challenge tournaments</vt:lpstr>
      <vt:lpstr>Types of challenge tournaments</vt:lpstr>
      <vt:lpstr>Types of challenge tournaments</vt:lpstr>
      <vt:lpstr>Types of challenge tournaments</vt:lpstr>
      <vt:lpstr>terminology</vt:lpstr>
      <vt:lpstr>seeding</vt:lpstr>
      <vt:lpstr>Single elimination tournaments</vt:lpstr>
      <vt:lpstr>Double elimination tournaments</vt:lpstr>
      <vt:lpstr>Round robin tournaments</vt:lpstr>
      <vt:lpstr>Round robin tournaments</vt:lpstr>
      <vt:lpstr>Round robin tournaments</vt:lpstr>
      <vt:lpstr>Round robin tournaments</vt:lpstr>
      <vt:lpstr>Games behind leader</vt:lpstr>
      <vt:lpstr>Games behind leader</vt:lpstr>
      <vt:lpstr>Calculating standings</vt:lpstr>
      <vt:lpstr>Calculating standings</vt:lpstr>
    </vt:vector>
  </TitlesOfParts>
  <Company>Province of New Brunswick - 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Tournaments and scheduling</dc:title>
  <dc:creator>Cameron, Mae (ASD-N)</dc:creator>
  <cp:lastModifiedBy>Cameron, Mae (ASD-N)</cp:lastModifiedBy>
  <cp:revision>11</cp:revision>
  <dcterms:created xsi:type="dcterms:W3CDTF">2016-06-06T11:19:25Z</dcterms:created>
  <dcterms:modified xsi:type="dcterms:W3CDTF">2016-06-06T15:06:12Z</dcterms:modified>
</cp:coreProperties>
</file>